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76" r:id="rId3"/>
    <p:sldId id="258" r:id="rId4"/>
    <p:sldId id="277" r:id="rId5"/>
    <p:sldId id="278" r:id="rId6"/>
    <p:sldId id="260" r:id="rId7"/>
    <p:sldId id="280" r:id="rId8"/>
    <p:sldId id="279" r:id="rId9"/>
    <p:sldId id="281" r:id="rId10"/>
    <p:sldId id="275" r:id="rId11"/>
    <p:sldId id="270" r:id="rId12"/>
    <p:sldId id="282" r:id="rId13"/>
    <p:sldId id="283" r:id="rId14"/>
    <p:sldId id="288" r:id="rId15"/>
    <p:sldId id="289" r:id="rId16"/>
    <p:sldId id="284" r:id="rId17"/>
    <p:sldId id="290" r:id="rId18"/>
    <p:sldId id="286" r:id="rId19"/>
    <p:sldId id="291" r:id="rId20"/>
    <p:sldId id="287" r:id="rId21"/>
    <p:sldId id="292" r:id="rId22"/>
    <p:sldId id="268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7"/>
    <p:restoredTop sz="94790"/>
  </p:normalViewPr>
  <p:slideViewPr>
    <p:cSldViewPr snapToGrid="0">
      <p:cViewPr varScale="1">
        <p:scale>
          <a:sx n="102" d="100"/>
          <a:sy n="102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3C1A8-0459-0B45-B5E5-9FC5D611D18C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DD3F2-2123-004C-B4AA-B939844467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38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9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335F5-7E9C-B194-EFB9-BAB43DB8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CC6CCA-10B7-EFB9-E857-30A4A4BB7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BE6BF-DBC8-B58E-2ADF-531117F21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5BB3DE-3E35-A1F7-032C-3071E019E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61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FCC29-5318-5EDA-DE61-87BE23CB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80EDC2-A685-070B-26AA-AA293416A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45C2BF-6E68-09D9-6B60-7F8A2D9DC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5BDC5-F2C1-9DB3-2FF9-8C5640049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578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A31C-2EDD-DE56-E3B9-A4B01DA7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8FB15C-4A3A-DAB1-7D7F-64A28C8AD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0D8EB7-5396-AB87-0729-FD65440CB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C7790-3B1A-2380-5DE6-0BF9E97C5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61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B0B2-E0C0-E19D-7C43-3F6A1636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BFB44B-3598-E3F5-7A54-F37B53FC5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98CBC6-D3A9-F661-6E7E-0AE10E4C1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6F2ABA-C1A8-2CF4-92E1-58CAD1B2B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990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6EF3-FA63-651E-5641-9E653C3C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DFB7A4-6891-A3C1-CED4-CA7D7C665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3BDB53-F92B-193A-4CCB-E0D1C5C6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54740-6BD1-B38D-3175-79B1FC350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05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08ADD-5C35-4C86-4869-E9D1207A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E8B6E6-8388-7044-A3C9-73271A3A9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C82290-D25E-3C37-0DA0-5A6E72BCC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2DB43-56A7-D9B7-7741-AD2A7142E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81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9FF3-79B0-0993-6BF9-856721AF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DA1396-B2C1-79B7-56A8-3BF751F88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F0F31-FCA2-E594-F592-BC55811EA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AD3EAB-7D76-E4DE-6909-7D70F4067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485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2DD9-9914-366B-72D0-3B69503A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A9B18E-C018-66E9-D08F-BB40C423C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FE164-CF67-3613-A5C2-88D4DE0E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70B3F-C32F-AB30-0674-035EF0CD1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2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D37E3-B712-31B9-2146-5ED715ACF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BBC73E-16EF-A5D0-4894-A0FB584C7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91D689-B988-3402-BB8D-844BD6999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D67A0-1BEA-A3B7-DBD1-39BD5C940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95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31B93-4E18-C9F1-1F11-D5B45DA9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103837-0183-1E79-5528-9D5DF7B7B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BFD77-3E38-9BB8-C51E-BF7DC6D94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0EB0D8-29CB-FF33-87E8-4738BBC40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16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1E87-1A45-BB63-F3B7-208E2788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0A8466-6E23-495E-9B0F-71528BFCF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720103-791A-8DF3-8796-4E16545D6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948C8-883D-F7F2-14C8-755C2F357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70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5224-B064-2D40-4179-8F8218E0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62DFEB-E5FA-15F7-1FB4-C9C8C76F3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5ABC92-2F97-A98E-FA03-2AB54DC9C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FE4A71-5040-0195-E8FF-426E7FCC1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15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949AD-1ECD-2C25-9823-FA44324E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D90B44-AB38-C606-BE05-CD6B2A6DC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9418B6-6467-ED58-FAC4-582F6C9AE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66C62E-08C9-F147-8626-4A4BACD88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22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853D6-77D8-4C26-E43E-B020FA90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1E8EDA-C191-6E62-1ED5-CC5F978FC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9F9646-8A60-D55B-824C-FE403478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810810-5FDD-EF43-7B38-53B64219C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D3F2-2123-004C-B4AA-B9398444676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26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1FBB4-CF61-1BB4-B4A5-285C97E82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79C6EF-8AF4-2F19-156D-F03C357D1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2F66E-B084-B351-560A-E2746E7C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89739B-4126-8469-E334-87018D9A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9CB84-B514-38AF-B79B-F27A85D4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E9796-CB5D-CD08-1119-AF242A7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42CEB-7331-3ED3-5252-0CD358870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AD044-9AEF-1EB4-2C46-7045F0EF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2AA6A-FC9E-7324-501A-383FE998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35272-65D4-6732-260D-55186C4A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908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45D02A-C877-49EA-9650-317826271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CD6C38-3BFE-4B2B-39AB-0F7BEAF54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6F6B7-658B-8FEF-4975-6DA81CD4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F8313-2E53-E849-5484-F3A6BDDD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25253-8070-4BC1-4339-51C078A4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5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3B573-3429-1D4A-00F9-39B4C407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60652-C065-3154-AF46-93D4D99E4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D247C-3084-0C3F-63B9-39EB9AD5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D0F0F-95BE-BA88-8E69-EEFB62CD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935DB-5D5C-AAE0-58B6-852D6582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3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05144-E4F5-8F62-5D70-9446030B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E0B685-125F-1328-24A1-483670BEA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918E0-1B34-ABEA-E304-F0132D8F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D7AFA2-D402-A497-0780-C3C175C4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8D1DD-3EC1-55C8-2C46-2981F073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09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16CA6-4235-6954-3D3A-04B85138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E962F-191A-D1A0-14FA-8CC7567AD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F2E1E3-6275-B874-9AEB-38EAE7A8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474A46-7C3F-4229-22CB-7994880D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F0CED-96AB-4D03-39D3-CE7C45B5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93F8A4-6E80-23D6-952B-8B6D8CB5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1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18550-8A99-B021-4395-1AA2F552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53262-DFE0-BBD0-C131-9061FDB68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3FE899-6E71-E74F-EC22-A5235DF5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466AB7-C017-AF68-2E16-29195A22B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1D53EC-AFA5-4E34-824A-2E050FF57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BF4DD9-DEC9-E5F3-9DE5-C974A6E9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56F248-4BAB-DA14-5AD2-92D2CB1A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65BB88-D499-E7EA-5BBB-0F6BAD8E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78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749E-EAB7-7A09-8E3F-349D545A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C748E4-1084-8781-0929-319B36F2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7521F4-0BD6-CC31-82F8-8989BFB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6176D1-AC2F-EC33-60C2-267C58F1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86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6AFC45-656A-D26C-8AE9-2F74BD84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010F93-AA75-785F-0730-C6F076D6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5D09F-B47E-CB9D-5AA4-002D1717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61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599DF-7201-EEF7-5C43-5DBFEDF7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0BF51-76A2-0FF0-2DFE-83FE6D7C0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36B84-1471-5CA3-26A2-02A9ACED7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952A28-E6DC-B0B0-18AE-E0B4D75B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5C4F6E-A587-95D4-7C0E-0E2ECF1F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61726F-A320-CA72-8790-1BB45DF3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19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752AF-A23B-1A2C-C48D-F54B5295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E2C668-77A8-F40B-EBBC-89CD8B4830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CA2-48C9-E65F-1A5A-2727A916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C6DCF4-52F0-772E-0E9F-701C69FE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9AE24B-42B6-1338-51A6-FA12C377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00F455-2917-C411-6BCA-AA4CF039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8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4D8DF4-A21C-75E2-757D-7296CB57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DC4294-2D6A-3638-D7FE-BA1B159A5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C30BA-DE5C-84B5-E43D-9731F5A3F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12182-4C69-0F45-9068-B13340435054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11476-509E-68AC-7C85-9A571B512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8BD178-3D52-56EA-5674-4760C584A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B5965-7C1E-6948-9226-0DCA03B10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09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gRant2333/Y86-64-Simulato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VagRant2333/Y86-64-Simulator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20419" r="11372"/>
          <a:stretch>
            <a:fillRect/>
          </a:stretch>
        </p:blipFill>
        <p:spPr>
          <a:xfrm>
            <a:off x="4518499" y="-121842"/>
            <a:ext cx="7673501" cy="710168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70035" y="1519442"/>
            <a:ext cx="8208325" cy="3819118"/>
          </a:xfrm>
          <a:prstGeom prst="rect">
            <a:avLst/>
          </a:prstGeom>
          <a:solidFill>
            <a:srgbClr val="1A1882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80" r="3464"/>
          <a:stretch>
            <a:fillRect/>
          </a:stretch>
        </p:blipFill>
        <p:spPr>
          <a:xfrm>
            <a:off x="7515404" y="1519442"/>
            <a:ext cx="3990796" cy="38191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2953" b="40245"/>
          <a:stretch>
            <a:fillRect/>
          </a:stretch>
        </p:blipFill>
        <p:spPr>
          <a:xfrm>
            <a:off x="8788400" y="261281"/>
            <a:ext cx="2997200" cy="10395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5801" y="5796281"/>
            <a:ext cx="373167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报告人：邱深凌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学号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：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24300240123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ICS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 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PJ pre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8774" y="1960105"/>
            <a:ext cx="6829604" cy="243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en-US" altLang="zh-CN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ICS</a:t>
            </a:r>
            <a:r>
              <a:rPr lang="zh-CN" altLang="en-US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期末</a:t>
            </a:r>
            <a:r>
              <a:rPr lang="en-US" altLang="zh-CN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PJ</a:t>
            </a:r>
            <a:r>
              <a:rPr lang="zh-CN" altLang="en-US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汇报</a:t>
            </a:r>
            <a:endParaRPr lang="en-US" altLang="zh-CN" sz="480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10401"/>
              </a:lnSpc>
            </a:pPr>
            <a:r>
              <a:rPr lang="en-US" altLang="zh-CN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Y86-64 </a:t>
            </a:r>
            <a:r>
              <a:rPr lang="en-US" altLang="zh-CN" sz="4800" dirty="0" err="1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PipeLine</a:t>
            </a:r>
            <a:r>
              <a:rPr lang="en-US" altLang="zh-CN" sz="48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CPU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FA22-AF4D-DB32-0E6D-3AA010D7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79B3EE0-C0D9-6EE9-6880-0BDF35FB240A}"/>
              </a:ext>
            </a:extLst>
          </p:cNvPr>
          <p:cNvSpPr/>
          <p:nvPr/>
        </p:nvSpPr>
        <p:spPr>
          <a:xfrm>
            <a:off x="-133502" y="-150708"/>
            <a:ext cx="12459003" cy="1585970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BC7BBA-C436-994D-486D-6777677E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63530" b="13954"/>
          <a:stretch>
            <a:fillRect/>
          </a:stretch>
        </p:blipFill>
        <p:spPr>
          <a:xfrm>
            <a:off x="-1031588" y="-176051"/>
            <a:ext cx="4701427" cy="432672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4A875B9-4007-78C4-27DA-71EC88B1BAD3}"/>
              </a:ext>
            </a:extLst>
          </p:cNvPr>
          <p:cNvSpPr txBox="1"/>
          <p:nvPr/>
        </p:nvSpPr>
        <p:spPr>
          <a:xfrm>
            <a:off x="2824744" y="122742"/>
            <a:ext cx="9433367" cy="82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dirty="0" err="1">
                <a:solidFill>
                  <a:schemeClr val="bg1"/>
                </a:solidFill>
                <a:ea typeface="思源黑体-粗体 Bold"/>
              </a:rPr>
              <a:t>PipeLine</a:t>
            </a:r>
            <a:r>
              <a:rPr lang="en-US" sz="4000" dirty="0">
                <a:solidFill>
                  <a:schemeClr val="bg1"/>
                </a:solidFill>
                <a:ea typeface="思源黑体-粗体 Bold"/>
              </a:rPr>
              <a:t> CPU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DD4997-4752-60E6-85B7-C614F0D0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424"/>
            <a:ext cx="7783850" cy="35977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A9F9B6-C130-C161-1DED-250D1A9D4BC6}"/>
              </a:ext>
            </a:extLst>
          </p:cNvPr>
          <p:cNvSpPr txBox="1"/>
          <p:nvPr/>
        </p:nvSpPr>
        <p:spPr>
          <a:xfrm>
            <a:off x="5875063" y="4639186"/>
            <a:ext cx="610017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zh-CN" altLang="en-US" b="0" dirty="0">
                <a:effectLst/>
                <a:latin typeface="Menlo" panose="020B0609030804020204" pitchFamily="49" charset="0"/>
              </a:rPr>
              <a:t>首先，将程序命令读入，解读程序 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parse_yo_program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altLang="zh-CN" b="0" dirty="0">
                <a:effectLst/>
                <a:latin typeface="Menlo" panose="020B0609030804020204" pitchFamily="49" charset="0"/>
              </a:rPr>
            </a:br>
            <a:endParaRPr lang="en-US" altLang="zh-CN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b="0" dirty="0">
                <a:effectLst/>
                <a:latin typeface="Menlo" panose="020B0609030804020204" pitchFamily="49" charset="0"/>
              </a:rPr>
              <a:t>在此基础上，初始化寄存器、内存、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flag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、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PC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，同时进入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Y86CPU::run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，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run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中根据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stat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为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AOK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就继续的循环，每次调用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Y86CPU::step()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同时把状态打印出来，并更新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stat</a:t>
            </a:r>
            <a:endParaRPr lang="zh-CN" altLang="en-US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8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501C-F976-8D49-7C2E-0294C1B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3F1AF33-8E17-7539-54A2-D8580A05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3DD2A51F-9E7D-6091-FB00-3D9683ED798D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D60D7C-A7EF-06C6-CBFB-BE144B840F0C}"/>
              </a:ext>
            </a:extLst>
          </p:cNvPr>
          <p:cNvSpPr txBox="1"/>
          <p:nvPr/>
        </p:nvSpPr>
        <p:spPr>
          <a:xfrm>
            <a:off x="244438" y="212243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Y86CPU::step( )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4E5E52-E870-70AB-E979-E1BBBBE0A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" y="581575"/>
            <a:ext cx="4912380" cy="445274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275AFC-FB61-5D45-3AAB-60C0C4D2E4A5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E8FAA4-B17A-2DFF-EED4-80298ACF5C25}"/>
              </a:ext>
            </a:extLst>
          </p:cNvPr>
          <p:cNvSpPr txBox="1"/>
          <p:nvPr/>
        </p:nvSpPr>
        <p:spPr>
          <a:xfrm>
            <a:off x="5281139" y="1714361"/>
            <a:ext cx="6100174" cy="487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buNone/>
            </a:pPr>
            <a:r>
              <a:rPr lang="zh-CN" altLang="en-US" dirty="0">
                <a:latin typeface="Menlo" panose="020B0609030804020204" pitchFamily="49" charset="0"/>
              </a:rPr>
              <a:t>依次实现</a:t>
            </a:r>
            <a:r>
              <a:rPr lang="en-US" altLang="zh-CN" dirty="0">
                <a:latin typeface="Menlo" panose="020B0609030804020204" pitchFamily="49" charset="0"/>
              </a:rPr>
              <a:t>pipeline</a:t>
            </a:r>
            <a:r>
              <a:rPr lang="zh-CN" altLang="en-US" dirty="0">
                <a:latin typeface="Menlo" panose="020B0609030804020204" pitchFamily="49" charset="0"/>
              </a:rPr>
              <a:t>的各个阶段。这里的顺序也有讲究，实际上作为一个模拟器我们没有办法真正并行</a:t>
            </a: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  <a:buNone/>
            </a:pP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  <a:buNone/>
            </a:pPr>
            <a:r>
              <a:rPr lang="zh-CN" altLang="en-US" dirty="0">
                <a:latin typeface="Menlo" panose="020B0609030804020204" pitchFamily="49" charset="0"/>
              </a:rPr>
              <a:t>因此在实际的串行中，我们必须所有阶段只读旧的流水线寄存器和</a:t>
            </a:r>
            <a:r>
              <a:rPr lang="en-US" altLang="zh-CN" dirty="0">
                <a:latin typeface="Menlo" panose="020B0609030804020204" pitchFamily="49" charset="0"/>
              </a:rPr>
              <a:t>memory</a:t>
            </a:r>
            <a:r>
              <a:rPr lang="zh-CN" altLang="en-US" dirty="0">
                <a:latin typeface="Menlo" panose="020B0609030804020204" pitchFamily="49" charset="0"/>
              </a:rPr>
              <a:t>，只写</a:t>
            </a:r>
            <a:r>
              <a:rPr lang="en-US" altLang="zh-CN" dirty="0">
                <a:latin typeface="Menlo" panose="020B0609030804020204" pitchFamily="49" charset="0"/>
              </a:rPr>
              <a:t>next</a:t>
            </a:r>
            <a:r>
              <a:rPr lang="zh-CN" altLang="en-US" dirty="0">
                <a:latin typeface="Menlo" panose="020B0609030804020204" pitchFamily="49" charset="0"/>
              </a:rPr>
              <a:t>的流水线寄存器，那么我们实际上从后往前，即</a:t>
            </a: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  <a:buNone/>
            </a:pP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  <a:buNone/>
            </a:pPr>
            <a:r>
              <a:rPr lang="en-US" altLang="zh-CN" dirty="0">
                <a:latin typeface="Menlo" panose="020B0609030804020204" pitchFamily="49" charset="0"/>
              </a:rPr>
              <a:t>F D E M W</a:t>
            </a:r>
            <a:r>
              <a:rPr lang="zh-CN" altLang="en-US" dirty="0">
                <a:latin typeface="Menlo" panose="020B0609030804020204" pitchFamily="49" charset="0"/>
              </a:rPr>
              <a:t>改为</a:t>
            </a:r>
            <a:r>
              <a:rPr lang="en-US" altLang="zh-CN" dirty="0">
                <a:latin typeface="Menlo" panose="020B0609030804020204" pitchFamily="49" charset="0"/>
              </a:rPr>
              <a:t>W M E D F</a:t>
            </a:r>
          </a:p>
          <a:p>
            <a:pPr>
              <a:lnSpc>
                <a:spcPts val="2200"/>
              </a:lnSpc>
              <a:buNone/>
            </a:pP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  <a:buNone/>
            </a:pPr>
            <a:r>
              <a:rPr lang="zh-CN" altLang="en-US" dirty="0">
                <a:latin typeface="Menlo" panose="020B0609030804020204" pitchFamily="49" charset="0"/>
              </a:rPr>
              <a:t>就可以实现每次处理都是只依赖后面某些已经算出来的</a:t>
            </a:r>
            <a:r>
              <a:rPr lang="en-US" altLang="zh-CN" dirty="0">
                <a:latin typeface="Menlo" panose="020B0609030804020204" pitchFamily="49" charset="0"/>
              </a:rPr>
              <a:t>next</a:t>
            </a:r>
            <a:r>
              <a:rPr lang="zh-CN" altLang="en-US" dirty="0">
                <a:latin typeface="Menlo" panose="020B0609030804020204" pitchFamily="49" charset="0"/>
              </a:rPr>
              <a:t>信息，算是手动实现</a:t>
            </a:r>
            <a:r>
              <a:rPr lang="en-US" altLang="zh-CN" dirty="0">
                <a:latin typeface="Menlo" panose="020B0609030804020204" pitchFamily="49" charset="0"/>
              </a:rPr>
              <a:t>mask</a:t>
            </a:r>
            <a:r>
              <a:rPr lang="zh-CN" altLang="en-US" dirty="0">
                <a:latin typeface="Menlo" panose="020B0609030804020204" pitchFamily="49" charset="0"/>
              </a:rPr>
              <a:t>（不然如果</a:t>
            </a:r>
            <a:r>
              <a:rPr lang="en-US" altLang="zh-CN" dirty="0">
                <a:latin typeface="Menlo" panose="020B0609030804020204" pitchFamily="49" charset="0"/>
              </a:rPr>
              <a:t>F D</a:t>
            </a:r>
            <a:r>
              <a:rPr lang="zh-CN" altLang="en-US" dirty="0">
                <a:latin typeface="Menlo" panose="020B0609030804020204" pitchFamily="49" charset="0"/>
              </a:rPr>
              <a:t>，那么</a:t>
            </a:r>
            <a:r>
              <a:rPr lang="en-US" altLang="zh-CN" dirty="0">
                <a:latin typeface="Menlo" panose="020B0609030804020204" pitchFamily="49" charset="0"/>
              </a:rPr>
              <a:t>fetch</a:t>
            </a:r>
            <a:r>
              <a:rPr lang="zh-CN" altLang="en-US" dirty="0">
                <a:latin typeface="Menlo" panose="020B0609030804020204" pitchFamily="49" charset="0"/>
              </a:rPr>
              <a:t>结果就会影响本次的</a:t>
            </a:r>
            <a:r>
              <a:rPr lang="en-US" altLang="zh-CN" dirty="0">
                <a:latin typeface="Menlo" panose="020B0609030804020204" pitchFamily="49" charset="0"/>
              </a:rPr>
              <a:t>D</a:t>
            </a:r>
            <a:r>
              <a:rPr lang="zh-CN" altLang="en-US" dirty="0">
                <a:latin typeface="Menlo" panose="020B0609030804020204" pitchFamily="49" charset="0"/>
              </a:rPr>
              <a:t>，以此类推）</a:t>
            </a:r>
          </a:p>
          <a:p>
            <a:pPr>
              <a:lnSpc>
                <a:spcPts val="2200"/>
              </a:lnSpc>
              <a:buNone/>
            </a:pPr>
            <a:r>
              <a:rPr lang="zh-CN" altLang="en-US" dirty="0">
                <a:latin typeface="Menlo" panose="020B0609030804020204" pitchFamily="49" charset="0"/>
              </a:rPr>
              <a:t>最后，根据</a:t>
            </a:r>
            <a:r>
              <a:rPr lang="en-US" altLang="zh-CN" dirty="0">
                <a:latin typeface="Menlo" panose="020B0609030804020204" pitchFamily="49" charset="0"/>
              </a:rPr>
              <a:t>writeback</a:t>
            </a:r>
            <a:r>
              <a:rPr lang="zh-CN" altLang="en-US" dirty="0">
                <a:latin typeface="Menlo" panose="020B0609030804020204" pitchFamily="49" charset="0"/>
              </a:rPr>
              <a:t>的寄存器</a:t>
            </a:r>
            <a:r>
              <a:rPr lang="en-US" altLang="zh-CN" dirty="0">
                <a:latin typeface="Menlo" panose="020B0609030804020204" pitchFamily="49" charset="0"/>
              </a:rPr>
              <a:t>W</a:t>
            </a:r>
            <a:r>
              <a:rPr lang="zh-CN" altLang="en-US" dirty="0">
                <a:latin typeface="Menlo" panose="020B0609030804020204" pitchFamily="49" charset="0"/>
              </a:rPr>
              <a:t>检查状态并更新全局状态，进入</a:t>
            </a:r>
            <a:r>
              <a:rPr lang="en-US" altLang="zh-CN" dirty="0">
                <a:latin typeface="Menlo" panose="020B0609030804020204" pitchFamily="49" charset="0"/>
              </a:rPr>
              <a:t>step</a:t>
            </a:r>
            <a:r>
              <a:rPr lang="zh-CN" altLang="en-US" dirty="0">
                <a:latin typeface="Menlo" panose="020B0609030804020204" pitchFamily="49" charset="0"/>
              </a:rPr>
              <a:t>时</a:t>
            </a:r>
            <a:r>
              <a:rPr lang="en-US" altLang="zh-CN" dirty="0">
                <a:latin typeface="Menlo" panose="020B0609030804020204" pitchFamily="49" charset="0"/>
              </a:rPr>
              <a:t>F D E M W</a:t>
            </a:r>
            <a:r>
              <a:rPr lang="zh-CN" altLang="en-US" dirty="0">
                <a:latin typeface="Menlo" panose="020B0609030804020204" pitchFamily="49" charset="0"/>
              </a:rPr>
              <a:t>保存的是这一时钟周期开始时的流水线状态（</a:t>
            </a:r>
            <a:r>
              <a:rPr lang="en-US" altLang="zh-CN" dirty="0">
                <a:latin typeface="Menlo" panose="020B0609030804020204" pitchFamily="49" charset="0"/>
              </a:rPr>
              <a:t>reg memory CC flags</a:t>
            </a:r>
            <a:r>
              <a:rPr lang="zh-CN" altLang="en-US" dirty="0">
                <a:latin typeface="Menlo" panose="020B0609030804020204" pitchFamily="49" charset="0"/>
              </a:rPr>
              <a:t>），之后</a:t>
            </a:r>
            <a:r>
              <a:rPr lang="en-US" altLang="zh-CN" dirty="0">
                <a:latin typeface="Menlo" panose="020B0609030804020204" pitchFamily="49" charset="0"/>
              </a:rPr>
              <a:t>5</a:t>
            </a:r>
            <a:r>
              <a:rPr lang="zh-CN" altLang="en-US" dirty="0">
                <a:latin typeface="Menlo" panose="020B0609030804020204" pitchFamily="49" charset="0"/>
              </a:rPr>
              <a:t>个函数分别模拟各个部分这一周期的运行结果，并更新下一周期需要使用的对应参数</a:t>
            </a:r>
            <a:endParaRPr lang="en-US" altLang="zh-CN" dirty="0"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6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9A7B-A64D-E5B4-F3ED-A2F7B16C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ACC9312-17D2-640A-BB91-4815F0AC4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045E5AAF-305C-7653-73B2-BA8D13155E26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554870-63B7-F255-A621-F6F2CDE9EB01}"/>
              </a:ext>
            </a:extLst>
          </p:cNvPr>
          <p:cNvSpPr txBox="1"/>
          <p:nvPr/>
        </p:nvSpPr>
        <p:spPr>
          <a:xfrm>
            <a:off x="244438" y="212243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Y86CPU::writeback(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658C18-59A5-6390-C294-1895F2669057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8D4EEA-0E3B-C57D-AA7B-A2AF748404D9}"/>
              </a:ext>
            </a:extLst>
          </p:cNvPr>
          <p:cNvSpPr txBox="1"/>
          <p:nvPr/>
        </p:nvSpPr>
        <p:spPr>
          <a:xfrm>
            <a:off x="5364646" y="1701835"/>
            <a:ext cx="6100174" cy="487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dirty="0">
                <a:latin typeface="Menlo" panose="020B0609030804020204" pitchFamily="49" charset="0"/>
              </a:rPr>
              <a:t>struct </a:t>
            </a:r>
            <a:r>
              <a:rPr lang="en-US" altLang="zh-CN" dirty="0" err="1">
                <a:latin typeface="Menlo" panose="020B0609030804020204" pitchFamily="49" charset="0"/>
              </a:rPr>
              <a:t>W_Register</a:t>
            </a:r>
            <a:r>
              <a:rPr lang="zh-CN" altLang="en-US" dirty="0">
                <a:latin typeface="Menlo" panose="020B0609030804020204" pitchFamily="49" charset="0"/>
              </a:rPr>
              <a:t>中维护状态码（实际上</a:t>
            </a:r>
            <a:r>
              <a:rPr lang="en-US" altLang="zh-CN" dirty="0">
                <a:latin typeface="Menlo" panose="020B0609030804020204" pitchFamily="49" charset="0"/>
              </a:rPr>
              <a:t>step</a:t>
            </a:r>
            <a:r>
              <a:rPr lang="zh-CN" altLang="en-US" dirty="0">
                <a:latin typeface="Menlo" panose="020B0609030804020204" pitchFamily="49" charset="0"/>
              </a:rPr>
              <a:t>结尾就是按照</a:t>
            </a:r>
            <a:r>
              <a:rPr lang="en-US" altLang="zh-CN" dirty="0">
                <a:latin typeface="Menlo" panose="020B0609030804020204" pitchFamily="49" charset="0"/>
              </a:rPr>
              <a:t>W</a:t>
            </a:r>
            <a:r>
              <a:rPr lang="zh-CN" altLang="en-US" dirty="0">
                <a:latin typeface="Menlo" panose="020B0609030804020204" pitchFamily="49" charset="0"/>
              </a:rPr>
              <a:t>的状态决定整个</a:t>
            </a:r>
            <a:r>
              <a:rPr lang="en-US" altLang="zh-CN" dirty="0">
                <a:latin typeface="Menlo" panose="020B0609030804020204" pitchFamily="49" charset="0"/>
              </a:rPr>
              <a:t>CPU</a:t>
            </a:r>
            <a:r>
              <a:rPr lang="zh-CN" altLang="en-US" dirty="0">
                <a:latin typeface="Menlo" panose="020B0609030804020204" pitchFamily="49" charset="0"/>
              </a:rPr>
              <a:t>的状态），同时维护</a:t>
            </a:r>
            <a:r>
              <a:rPr lang="en-US" altLang="zh-CN" dirty="0" err="1">
                <a:latin typeface="Menlo" panose="020B0609030804020204" pitchFamily="49" charset="0"/>
              </a:rPr>
              <a:t>icode</a:t>
            </a:r>
            <a:r>
              <a:rPr lang="en-US" altLang="zh-CN" dirty="0"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latin typeface="Menlo" panose="020B0609030804020204" pitchFamily="49" charset="0"/>
              </a:rPr>
              <a:t>valE</a:t>
            </a:r>
            <a:r>
              <a:rPr lang="zh-CN" altLang="en-US" dirty="0">
                <a:latin typeface="Menlo" panose="020B0609030804020204" pitchFamily="49" charset="0"/>
              </a:rPr>
              <a:t>（</a:t>
            </a:r>
            <a:r>
              <a:rPr lang="en-US" altLang="zh-CN" dirty="0">
                <a:latin typeface="Menlo" panose="020B0609030804020204" pitchFamily="49" charset="0"/>
              </a:rPr>
              <a:t>ALU</a:t>
            </a:r>
            <a:r>
              <a:rPr lang="zh-CN" altLang="en-US" dirty="0">
                <a:latin typeface="Menlo" panose="020B0609030804020204" pitchFamily="49" charset="0"/>
              </a:rPr>
              <a:t>计算结果），</a:t>
            </a:r>
            <a:r>
              <a:rPr lang="en-US" altLang="zh-CN" dirty="0" err="1">
                <a:latin typeface="Menlo" panose="020B0609030804020204" pitchFamily="49" charset="0"/>
              </a:rPr>
              <a:t>valM</a:t>
            </a:r>
            <a:r>
              <a:rPr lang="zh-CN" altLang="en-US" dirty="0">
                <a:latin typeface="Menlo" panose="020B0609030804020204" pitchFamily="49" charset="0"/>
              </a:rPr>
              <a:t>（内存中读取的值），</a:t>
            </a:r>
            <a:r>
              <a:rPr lang="en-US" altLang="zh-CN" dirty="0" err="1">
                <a:latin typeface="Menlo" panose="020B0609030804020204" pitchFamily="49" charset="0"/>
              </a:rPr>
              <a:t>valP</a:t>
            </a:r>
            <a:r>
              <a:rPr lang="zh-CN" altLang="en-US" dirty="0">
                <a:latin typeface="Menlo" panose="020B0609030804020204" pitchFamily="49" charset="0"/>
              </a:rPr>
              <a:t>（预测的下一条指令，</a:t>
            </a:r>
            <a:r>
              <a:rPr lang="en-US" altLang="zh-CN" dirty="0">
                <a:latin typeface="Menlo" panose="020B0609030804020204" pitchFamily="49" charset="0"/>
              </a:rPr>
              <a:t>snapshot</a:t>
            </a:r>
            <a:r>
              <a:rPr lang="zh-CN" altLang="en-US" dirty="0">
                <a:latin typeface="Menlo" panose="020B0609030804020204" pitchFamily="49" charset="0"/>
              </a:rPr>
              <a:t>中打印），以及当前</a:t>
            </a:r>
            <a:r>
              <a:rPr lang="en-US" altLang="zh-CN" dirty="0">
                <a:latin typeface="Menlo" panose="020B0609030804020204" pitchFamily="49" charset="0"/>
              </a:rPr>
              <a:t>PC</a:t>
            </a:r>
          </a:p>
          <a:p>
            <a:pPr>
              <a:lnSpc>
                <a:spcPts val="2200"/>
              </a:lnSpc>
            </a:pP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zh-CN" dirty="0">
                <a:latin typeface="Menlo" panose="020B0609030804020204" pitchFamily="49" charset="0"/>
              </a:rPr>
              <a:t>writeback</a:t>
            </a:r>
            <a:r>
              <a:rPr lang="zh-CN" altLang="en-US" dirty="0">
                <a:latin typeface="Menlo" panose="020B0609030804020204" pitchFamily="49" charset="0"/>
              </a:rPr>
              <a:t>还维护了</a:t>
            </a:r>
            <a:r>
              <a:rPr lang="en-US" altLang="zh-CN" dirty="0" err="1">
                <a:latin typeface="Menlo" panose="020B0609030804020204" pitchFamily="49" charset="0"/>
              </a:rPr>
              <a:t>dstE</a:t>
            </a:r>
            <a:r>
              <a:rPr lang="en-US" altLang="zh-CN" dirty="0"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latin typeface="Menlo" panose="020B0609030804020204" pitchFamily="49" charset="0"/>
              </a:rPr>
              <a:t>dstM</a:t>
            </a:r>
            <a:r>
              <a:rPr lang="zh-CN" altLang="en-US" dirty="0">
                <a:latin typeface="Menlo" panose="020B0609030804020204" pitchFamily="49" charset="0"/>
              </a:rPr>
              <a:t>（要写回的寄存器或</a:t>
            </a:r>
            <a:r>
              <a:rPr lang="en-US" altLang="zh-CN" dirty="0">
                <a:latin typeface="Menlo" panose="020B0609030804020204" pitchFamily="49" charset="0"/>
              </a:rPr>
              <a:t>memory</a:t>
            </a:r>
            <a:r>
              <a:rPr lang="zh-CN" altLang="en-US" dirty="0">
                <a:latin typeface="Menlo" panose="020B0609030804020204" pitchFamily="49" charset="0"/>
              </a:rPr>
              <a:t>）</a:t>
            </a:r>
          </a:p>
          <a:p>
            <a:pPr>
              <a:lnSpc>
                <a:spcPts val="2200"/>
              </a:lnSpc>
            </a:pPr>
            <a:endParaRPr lang="zh-CN" altLang="en-US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</a:pPr>
            <a:r>
              <a:rPr lang="zh-CN" altLang="en-US" dirty="0">
                <a:latin typeface="Menlo" panose="020B0609030804020204" pitchFamily="49" charset="0"/>
              </a:rPr>
              <a:t>根据当前的</a:t>
            </a:r>
            <a:r>
              <a:rPr lang="en-US" altLang="zh-CN" dirty="0" err="1">
                <a:latin typeface="Menlo" panose="020B0609030804020204" pitchFamily="49" charset="0"/>
              </a:rPr>
              <a:t>W.stat</a:t>
            </a:r>
            <a:r>
              <a:rPr lang="zh-CN" altLang="en-US" dirty="0">
                <a:latin typeface="Menlo" panose="020B0609030804020204" pitchFamily="49" charset="0"/>
              </a:rPr>
              <a:t>，如果</a:t>
            </a:r>
            <a:r>
              <a:rPr lang="en-US" altLang="zh-CN" dirty="0">
                <a:latin typeface="Menlo" panose="020B0609030804020204" pitchFamily="49" charset="0"/>
              </a:rPr>
              <a:t>AOK</a:t>
            </a:r>
            <a:r>
              <a:rPr lang="zh-CN" altLang="en-US" dirty="0">
                <a:latin typeface="Menlo" panose="020B0609030804020204" pitchFamily="49" charset="0"/>
              </a:rPr>
              <a:t>则把</a:t>
            </a:r>
            <a:r>
              <a:rPr lang="en-US" altLang="zh-CN" dirty="0" err="1">
                <a:latin typeface="Menlo" panose="020B0609030804020204" pitchFamily="49" charset="0"/>
              </a:rPr>
              <a:t>valE</a:t>
            </a:r>
            <a:r>
              <a:rPr lang="zh-CN" altLang="en-US" dirty="0">
                <a:latin typeface="Menlo" panose="020B0609030804020204" pitchFamily="49" charset="0"/>
              </a:rPr>
              <a:t>写到</a:t>
            </a:r>
            <a:r>
              <a:rPr lang="en-US" altLang="zh-CN" dirty="0" err="1">
                <a:latin typeface="Menlo" panose="020B0609030804020204" pitchFamily="49" charset="0"/>
              </a:rPr>
              <a:t>dstE</a:t>
            </a:r>
            <a:r>
              <a:rPr lang="zh-CN" altLang="en-US" dirty="0">
                <a:latin typeface="Menlo" panose="020B0609030804020204" pitchFamily="49" charset="0"/>
              </a:rPr>
              <a:t>，把</a:t>
            </a:r>
            <a:r>
              <a:rPr lang="en-US" altLang="zh-CN" dirty="0" err="1">
                <a:latin typeface="Menlo" panose="020B0609030804020204" pitchFamily="49" charset="0"/>
              </a:rPr>
              <a:t>valM</a:t>
            </a:r>
            <a:r>
              <a:rPr lang="zh-CN" altLang="en-US" dirty="0">
                <a:latin typeface="Menlo" panose="020B0609030804020204" pitchFamily="49" charset="0"/>
              </a:rPr>
              <a:t>写到</a:t>
            </a:r>
            <a:r>
              <a:rPr lang="en-US" altLang="zh-CN" dirty="0" err="1">
                <a:latin typeface="Menlo" panose="020B0609030804020204" pitchFamily="49" charset="0"/>
              </a:rPr>
              <a:t>dstM</a:t>
            </a: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</a:pPr>
            <a:br>
              <a:rPr lang="en-US" altLang="zh-CN" dirty="0">
                <a:latin typeface="Menlo" panose="020B0609030804020204" pitchFamily="49" charset="0"/>
              </a:rPr>
            </a:br>
            <a:endParaRPr lang="en-US" altLang="zh-CN" dirty="0">
              <a:latin typeface="Menlo" panose="020B0609030804020204" pitchFamily="49" charset="0"/>
            </a:endParaRPr>
          </a:p>
          <a:p>
            <a:pPr>
              <a:lnSpc>
                <a:spcPts val="2200"/>
              </a:lnSpc>
            </a:pPr>
            <a:r>
              <a:rPr lang="zh-CN" altLang="en-US" dirty="0">
                <a:latin typeface="Menlo" panose="020B0609030804020204" pitchFamily="49" charset="0"/>
              </a:rPr>
              <a:t>特别的是，如果</a:t>
            </a:r>
            <a:r>
              <a:rPr lang="en-US" altLang="zh-CN" dirty="0">
                <a:latin typeface="Menlo" panose="020B0609030804020204" pitchFamily="49" charset="0"/>
              </a:rPr>
              <a:t>ADR</a:t>
            </a:r>
            <a:r>
              <a:rPr lang="zh-CN" altLang="en-US" dirty="0">
                <a:latin typeface="Menlo" panose="020B0609030804020204" pitchFamily="49" charset="0"/>
              </a:rPr>
              <a:t>，也要把</a:t>
            </a:r>
            <a:r>
              <a:rPr lang="en-US" altLang="zh-CN" dirty="0" err="1">
                <a:latin typeface="Menlo" panose="020B0609030804020204" pitchFamily="49" charset="0"/>
              </a:rPr>
              <a:t>valE</a:t>
            </a:r>
            <a:r>
              <a:rPr lang="zh-CN" altLang="en-US" dirty="0">
                <a:latin typeface="Menlo" panose="020B0609030804020204" pitchFamily="49" charset="0"/>
              </a:rPr>
              <a:t>写到</a:t>
            </a:r>
            <a:r>
              <a:rPr lang="en-US" altLang="zh-CN" dirty="0" err="1">
                <a:latin typeface="Menlo" panose="020B0609030804020204" pitchFamily="49" charset="0"/>
              </a:rPr>
              <a:t>dstE</a:t>
            </a:r>
            <a:r>
              <a:rPr lang="zh-CN" altLang="en-US" dirty="0">
                <a:latin typeface="Menlo" panose="020B0609030804020204" pitchFamily="49" charset="0"/>
              </a:rPr>
              <a:t>，才能保证</a:t>
            </a:r>
            <a:r>
              <a:rPr lang="en-US" altLang="zh-CN" dirty="0">
                <a:latin typeface="Menlo" panose="020B0609030804020204" pitchFamily="49" charset="0"/>
              </a:rPr>
              <a:t>execute</a:t>
            </a:r>
            <a:r>
              <a:rPr lang="zh-CN" altLang="en-US" dirty="0">
                <a:latin typeface="Menlo" panose="020B0609030804020204" pitchFamily="49" charset="0"/>
              </a:rPr>
              <a:t>得到的结果正常传递下去，不然</a:t>
            </a:r>
            <a:r>
              <a:rPr lang="en-US" altLang="zh-CN" dirty="0">
                <a:latin typeface="Menlo" panose="020B0609030804020204" pitchFamily="49" charset="0"/>
              </a:rPr>
              <a:t>prog10.json</a:t>
            </a:r>
            <a:r>
              <a:rPr lang="zh-CN" altLang="en-US" dirty="0">
                <a:latin typeface="Menlo" panose="020B0609030804020204" pitchFamily="49" charset="0"/>
              </a:rPr>
              <a:t>会出现问题（面向答案特判属于是）</a:t>
            </a:r>
          </a:p>
          <a:p>
            <a:pPr>
              <a:lnSpc>
                <a:spcPts val="2200"/>
              </a:lnSpc>
              <a:buNone/>
            </a:pPr>
            <a:endParaRPr lang="en-US" altLang="zh-CN" dirty="0">
              <a:latin typeface="Menlo" panose="020B060903080402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1F490-F4F3-55A3-892D-BC6492B9E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90" y="1311993"/>
            <a:ext cx="5626016" cy="38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6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A9E6E-DAE5-8978-B772-BDA5AD019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D962A5E-6CC6-3A3D-DF36-4247C90E6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4C842D78-4DB9-E75C-D203-E01645F559D5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09B44A-4152-F9A2-2832-7DA903E9839B}"/>
              </a:ext>
            </a:extLst>
          </p:cNvPr>
          <p:cNvSpPr txBox="1"/>
          <p:nvPr/>
        </p:nvSpPr>
        <p:spPr>
          <a:xfrm>
            <a:off x="244438" y="212243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Y86CPU::memory1(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E40AC-9C82-2CC4-6FD0-D9E498C8D6B4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484FCB4-06E5-4213-CF6F-0856CA38D5F5}"/>
              </a:ext>
            </a:extLst>
          </p:cNvPr>
          <p:cNvSpPr txBox="1"/>
          <p:nvPr/>
        </p:nvSpPr>
        <p:spPr>
          <a:xfrm>
            <a:off x="5847388" y="2027511"/>
            <a:ext cx="6100174" cy="3961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struct </a:t>
            </a:r>
            <a:r>
              <a:rPr lang="en-US" altLang="zh-CN" dirty="0" err="1"/>
              <a:t>M_Register</a:t>
            </a:r>
            <a:r>
              <a:rPr lang="zh-CN" altLang="en-US" dirty="0"/>
              <a:t>依然维护</a:t>
            </a:r>
            <a:r>
              <a:rPr lang="en-US" altLang="zh-CN" dirty="0"/>
              <a:t>stat</a:t>
            </a:r>
            <a:r>
              <a:rPr lang="zh-CN" altLang="en-US" dirty="0"/>
              <a:t>（由</a:t>
            </a:r>
            <a:r>
              <a:rPr lang="en-US" altLang="zh-CN" dirty="0"/>
              <a:t>E</a:t>
            </a:r>
            <a:r>
              <a:rPr lang="zh-CN" altLang="en-US" dirty="0"/>
              <a:t>阶段传入）、</a:t>
            </a:r>
            <a:r>
              <a:rPr lang="en-US" altLang="zh-CN" dirty="0" err="1"/>
              <a:t>icode</a:t>
            </a:r>
            <a:r>
              <a:rPr lang="en-US" altLang="zh-CN" dirty="0"/>
              <a:t> </a:t>
            </a:r>
            <a:r>
              <a:rPr lang="en-US" altLang="zh-CN" dirty="0" err="1"/>
              <a:t>Cnd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给出的条件计算结果，对于</a:t>
            </a:r>
            <a:r>
              <a:rPr lang="en-US" altLang="zh-CN" dirty="0" err="1"/>
              <a:t>jXX</a:t>
            </a:r>
            <a:r>
              <a:rPr lang="en-US" altLang="zh-CN" dirty="0"/>
              <a:t> </a:t>
            </a:r>
            <a:r>
              <a:rPr lang="en-US" altLang="zh-CN" dirty="0" err="1"/>
              <a:t>cmovXX</a:t>
            </a:r>
            <a:r>
              <a:rPr lang="zh-CN" altLang="en-US" dirty="0"/>
              <a:t>使用）。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此外有</a:t>
            </a:r>
            <a:r>
              <a:rPr lang="en-US" altLang="zh-CN" dirty="0" err="1"/>
              <a:t>valE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结果） </a:t>
            </a:r>
            <a:r>
              <a:rPr lang="en-US" altLang="zh-CN" dirty="0" err="1"/>
              <a:t>valA</a:t>
            </a:r>
            <a:r>
              <a:rPr lang="zh-CN" altLang="en-US" dirty="0"/>
              <a:t>（第二个</a:t>
            </a:r>
            <a:r>
              <a:rPr lang="en-US" altLang="zh-CN" dirty="0"/>
              <a:t>op</a:t>
            </a:r>
            <a:r>
              <a:rPr lang="zh-CN" altLang="en-US" dirty="0"/>
              <a:t>） </a:t>
            </a:r>
            <a:r>
              <a:rPr lang="en-US" altLang="zh-CN" dirty="0" err="1"/>
              <a:t>dstE</a:t>
            </a:r>
            <a:r>
              <a:rPr lang="zh-CN" altLang="en-US" dirty="0"/>
              <a:t>（目标寄存器编号） </a:t>
            </a:r>
            <a:r>
              <a:rPr lang="en-US" altLang="zh-CN" dirty="0" err="1"/>
              <a:t>dstM</a:t>
            </a:r>
            <a:r>
              <a:rPr lang="zh-CN" altLang="en-US" dirty="0"/>
              <a:t>（</a:t>
            </a:r>
            <a:r>
              <a:rPr lang="en-US" altLang="zh-CN" dirty="0" err="1"/>
              <a:t>popq</a:t>
            </a:r>
            <a:r>
              <a:rPr lang="en-US" altLang="zh-CN" dirty="0"/>
              <a:t> </a:t>
            </a:r>
            <a:r>
              <a:rPr lang="en-US" altLang="zh-CN" dirty="0" err="1"/>
              <a:t>mrmovq</a:t>
            </a:r>
            <a:r>
              <a:rPr lang="zh-CN" altLang="en-US" dirty="0"/>
              <a:t>使用，从这里读取数据写入</a:t>
            </a:r>
            <a:r>
              <a:rPr lang="en-US" altLang="zh-CN" dirty="0" err="1"/>
              <a:t>valM</a:t>
            </a:r>
            <a:r>
              <a:rPr lang="zh-CN" altLang="en-US" dirty="0"/>
              <a:t>）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memory</a:t>
            </a:r>
            <a:r>
              <a:rPr lang="zh-CN" altLang="en-US" dirty="0"/>
              <a:t>处理中，首先把</a:t>
            </a:r>
            <a:r>
              <a:rPr lang="en-US" altLang="zh-CN" dirty="0"/>
              <a:t>M</a:t>
            </a:r>
            <a:r>
              <a:rPr lang="zh-CN" altLang="en-US" dirty="0"/>
              <a:t>寄存器中的状态复制到</a:t>
            </a:r>
            <a:r>
              <a:rPr lang="en-US" altLang="zh-CN" dirty="0"/>
              <a:t>W</a:t>
            </a:r>
            <a:r>
              <a:rPr lang="zh-CN" altLang="en-US" dirty="0"/>
              <a:t>（下一状态的</a:t>
            </a:r>
            <a:r>
              <a:rPr lang="en-US" altLang="zh-CN" dirty="0"/>
              <a:t>W</a:t>
            </a:r>
            <a:r>
              <a:rPr lang="zh-CN" altLang="en-US" dirty="0"/>
              <a:t>），之后根据不同的</a:t>
            </a:r>
            <a:r>
              <a:rPr lang="en-US" altLang="zh-CN" dirty="0" err="1"/>
              <a:t>icode</a:t>
            </a:r>
            <a:r>
              <a:rPr lang="zh-CN" altLang="en-US" dirty="0"/>
              <a:t>选取内存读</a:t>
            </a:r>
            <a:r>
              <a:rPr lang="en-US" altLang="zh-CN" dirty="0"/>
              <a:t>/</a:t>
            </a:r>
            <a:r>
              <a:rPr lang="zh-CN" altLang="en-US" dirty="0"/>
              <a:t>写的地址和内容修改。如果读取，则把内容保存进</a:t>
            </a:r>
            <a:r>
              <a:rPr lang="en-US" altLang="zh-CN" dirty="0" err="1"/>
              <a:t>W_in.valM</a:t>
            </a:r>
            <a:r>
              <a:rPr lang="zh-CN" altLang="en-US" dirty="0"/>
              <a:t>（当然需要判断</a:t>
            </a:r>
            <a:r>
              <a:rPr lang="en-US" altLang="zh-CN" dirty="0"/>
              <a:t>ADR</a:t>
            </a:r>
            <a:r>
              <a:rPr lang="zh-CN" altLang="en-US" dirty="0"/>
              <a:t>）；如果写入则调用</a:t>
            </a:r>
            <a:r>
              <a:rPr lang="en-US" altLang="zh-CN" dirty="0" err="1"/>
              <a:t>write_qword</a:t>
            </a:r>
            <a:endParaRPr lang="en-US" altLang="zh-CN" dirty="0"/>
          </a:p>
          <a:p>
            <a:pPr>
              <a:lnSpc>
                <a:spcPts val="2200"/>
              </a:lnSpc>
              <a:buNone/>
            </a:pPr>
            <a:endParaRPr lang="en-US" altLang="zh-CN" dirty="0">
              <a:latin typeface="Menlo" panose="020B060903080402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B4E9BF-9670-6D41-EB27-3E48145F4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917" y="212243"/>
            <a:ext cx="607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7535D-4B2A-3A7E-42FF-82F4CC98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49DF567C-4E30-57BD-4CE4-9F6E3F91A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098F7D39-DC55-8A8B-F2C6-114A04025253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E7CED1-8728-2295-144E-25437BD604F4}"/>
              </a:ext>
            </a:extLst>
          </p:cNvPr>
          <p:cNvSpPr txBox="1"/>
          <p:nvPr/>
        </p:nvSpPr>
        <p:spPr>
          <a:xfrm>
            <a:off x="244438" y="212243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Y86CPU::execute(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94330B-756D-35A3-1996-664600762CFF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4DF120-B6E2-432E-EB3B-4746E67FEEB7}"/>
              </a:ext>
            </a:extLst>
          </p:cNvPr>
          <p:cNvSpPr txBox="1"/>
          <p:nvPr/>
        </p:nvSpPr>
        <p:spPr>
          <a:xfrm>
            <a:off x="6772685" y="1572061"/>
            <a:ext cx="500138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ALU</a:t>
            </a:r>
            <a:r>
              <a:rPr lang="zh-CN" altLang="en-US" sz="1600" dirty="0"/>
              <a:t>逻辑实现，首先</a:t>
            </a:r>
            <a:r>
              <a:rPr lang="en-US" altLang="zh-CN" sz="1600" dirty="0"/>
              <a:t>struct </a:t>
            </a:r>
            <a:r>
              <a:rPr lang="en-US" altLang="zh-CN" sz="1600" dirty="0" err="1"/>
              <a:t>E_Register</a:t>
            </a:r>
            <a:r>
              <a:rPr lang="zh-CN" altLang="en-US" sz="1600" dirty="0"/>
              <a:t>中除之前出现的，还需要</a:t>
            </a:r>
            <a:r>
              <a:rPr lang="en-US" altLang="zh-CN" sz="1600" dirty="0" err="1"/>
              <a:t>ifun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valP</a:t>
            </a:r>
            <a:r>
              <a:rPr lang="zh-CN" altLang="en-US" sz="1600" dirty="0"/>
              <a:t>（顺序执行时，下一条</a:t>
            </a:r>
            <a:r>
              <a:rPr lang="en-US" altLang="zh-CN" sz="1600" dirty="0"/>
              <a:t>PC</a:t>
            </a:r>
            <a:r>
              <a:rPr lang="zh-CN" altLang="en-US" sz="1600" dirty="0"/>
              <a:t>）以及</a:t>
            </a:r>
            <a:r>
              <a:rPr lang="en-US" altLang="zh-CN" sz="1600" dirty="0" err="1"/>
              <a:t>srcA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drcB</a:t>
            </a:r>
            <a:r>
              <a:rPr lang="zh-CN" altLang="en-US" sz="1600" dirty="0"/>
              <a:t>（</a:t>
            </a:r>
            <a:r>
              <a:rPr lang="en-US" altLang="zh-CN" sz="1600" dirty="0"/>
              <a:t>D</a:t>
            </a:r>
            <a:r>
              <a:rPr lang="zh-CN" altLang="en-US" sz="1600" dirty="0"/>
              <a:t>得到的指令）</a:t>
            </a:r>
          </a:p>
          <a:p>
            <a:endParaRPr lang="zh-CN" altLang="en-US" sz="1600" dirty="0"/>
          </a:p>
          <a:p>
            <a:r>
              <a:rPr lang="zh-CN" altLang="en-US" sz="1600" dirty="0"/>
              <a:t>执行层面，先把</a:t>
            </a:r>
            <a:r>
              <a:rPr lang="en-US" altLang="zh-CN" sz="1600" dirty="0"/>
              <a:t>E reg</a:t>
            </a:r>
            <a:r>
              <a:rPr lang="zh-CN" altLang="en-US" sz="1600" dirty="0"/>
              <a:t>的参数传给</a:t>
            </a:r>
            <a:r>
              <a:rPr lang="en-US" altLang="zh-CN" sz="1600" dirty="0" err="1"/>
              <a:t>M_in</a:t>
            </a:r>
            <a:r>
              <a:rPr lang="zh-CN" altLang="en-US" sz="1600" dirty="0"/>
              <a:t>，之后根据</a:t>
            </a:r>
            <a:r>
              <a:rPr lang="en-US" altLang="zh-CN" sz="1600" dirty="0" err="1"/>
              <a:t>icode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ifun</a:t>
            </a:r>
            <a:r>
              <a:rPr lang="zh-CN" altLang="en-US" sz="1600" dirty="0"/>
              <a:t>选择输入和计算，计算得到</a:t>
            </a:r>
            <a:r>
              <a:rPr lang="en-US" altLang="zh-CN" sz="1600" dirty="0" err="1"/>
              <a:t>valE</a:t>
            </a:r>
            <a:r>
              <a:rPr lang="zh-CN" altLang="en-US" sz="1600" dirty="0"/>
              <a:t>之后更新</a:t>
            </a:r>
            <a:r>
              <a:rPr lang="en-US" altLang="zh-CN" sz="1600" dirty="0"/>
              <a:t>flags</a:t>
            </a:r>
            <a:r>
              <a:rPr lang="zh-CN" altLang="en-US" sz="1600" dirty="0"/>
              <a:t>（对于</a:t>
            </a:r>
            <a:r>
              <a:rPr lang="en-US" altLang="zh-CN" sz="1600" dirty="0" err="1"/>
              <a:t>OPq</a:t>
            </a:r>
            <a:r>
              <a:rPr lang="zh-CN" altLang="en-US" sz="1600" dirty="0"/>
              <a:t>），同时根据</a:t>
            </a:r>
            <a:r>
              <a:rPr lang="en-US" altLang="zh-CN" sz="1600" dirty="0"/>
              <a:t>flags</a:t>
            </a:r>
            <a:r>
              <a:rPr lang="zh-CN" altLang="en-US" sz="1600" dirty="0"/>
              <a:t>以及</a:t>
            </a:r>
            <a:r>
              <a:rPr lang="en-US" altLang="zh-CN" sz="1600" dirty="0" err="1"/>
              <a:t>ifun</a:t>
            </a:r>
            <a:r>
              <a:rPr lang="zh-CN" altLang="en-US" sz="1600" dirty="0"/>
              <a:t>更新</a:t>
            </a:r>
            <a:r>
              <a:rPr lang="en-US" altLang="zh-CN" sz="1600" dirty="0" err="1"/>
              <a:t>Cnd</a:t>
            </a:r>
            <a:r>
              <a:rPr lang="zh-CN" altLang="en-US" sz="1600" dirty="0"/>
              <a:t>（</a:t>
            </a:r>
            <a:r>
              <a:rPr lang="en-US" altLang="zh-CN" sz="1600" dirty="0" err="1"/>
              <a:t>jXX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cmovXX</a:t>
            </a:r>
            <a:r>
              <a:rPr lang="zh-CN" altLang="en-US" sz="1600" dirty="0"/>
              <a:t>需要的条件）并将</a:t>
            </a:r>
            <a:r>
              <a:rPr lang="en-US" altLang="zh-CN" sz="1600" dirty="0" err="1"/>
              <a:t>Cnd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valE</a:t>
            </a:r>
            <a:r>
              <a:rPr lang="zh-CN" altLang="en-US" sz="1600" dirty="0"/>
              <a:t>写入</a:t>
            </a:r>
            <a:r>
              <a:rPr lang="en-US" altLang="zh-CN" sz="1600" dirty="0" err="1"/>
              <a:t>M_in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对于</a:t>
            </a:r>
            <a:r>
              <a:rPr lang="en-US" altLang="zh-CN" sz="1600" dirty="0" err="1"/>
              <a:t>rmmovq</a:t>
            </a:r>
            <a:r>
              <a:rPr lang="en-US" altLang="zh-CN" sz="1600" dirty="0"/>
              <a:t>/</a:t>
            </a:r>
            <a:r>
              <a:rPr lang="en-US" altLang="zh-CN" sz="1600" dirty="0" err="1"/>
              <a:t>mrmovq</a:t>
            </a:r>
            <a:r>
              <a:rPr lang="zh-CN" altLang="en-US" sz="1600" dirty="0"/>
              <a:t>，因为有</a:t>
            </a:r>
            <a:r>
              <a:rPr lang="en-US" altLang="zh-CN" sz="1600" dirty="0"/>
              <a:t>base</a:t>
            </a:r>
            <a:r>
              <a:rPr lang="zh-CN" altLang="en-US" sz="1600" dirty="0"/>
              <a:t>和</a:t>
            </a:r>
            <a:r>
              <a:rPr lang="en-US" altLang="zh-CN" sz="1600" dirty="0"/>
              <a:t>shift</a:t>
            </a:r>
            <a:r>
              <a:rPr lang="zh-CN" altLang="en-US" sz="1600" dirty="0"/>
              <a:t>，综合使用</a:t>
            </a:r>
            <a:r>
              <a:rPr lang="en-US" altLang="zh-CN" sz="1600" dirty="0" err="1"/>
              <a:t>valA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valC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当然，如果</a:t>
            </a:r>
            <a:r>
              <a:rPr lang="en-US" altLang="zh-CN" sz="1600" dirty="0"/>
              <a:t>W</a:t>
            </a:r>
            <a:r>
              <a:rPr lang="zh-CN" altLang="en-US" sz="1600" dirty="0"/>
              <a:t>传入的状态有问题，</a:t>
            </a:r>
            <a:r>
              <a:rPr lang="en-US" altLang="zh-CN" sz="1600" dirty="0"/>
              <a:t>bool exception = (</a:t>
            </a:r>
            <a:r>
              <a:rPr lang="en-US" altLang="zh-CN" sz="1600" dirty="0" err="1"/>
              <a:t>W.stat</a:t>
            </a:r>
            <a:r>
              <a:rPr lang="en-US" altLang="zh-CN" sz="1600" dirty="0"/>
              <a:t> != 1 || </a:t>
            </a:r>
            <a:r>
              <a:rPr lang="en-US" altLang="zh-CN" sz="1600" dirty="0" err="1"/>
              <a:t>W_in.stat</a:t>
            </a:r>
            <a:r>
              <a:rPr lang="en-US" altLang="zh-CN" sz="1600" dirty="0"/>
              <a:t> != 1);</a:t>
            </a:r>
            <a:r>
              <a:rPr lang="zh-CN" altLang="en-US" sz="1600" dirty="0"/>
              <a:t>则不更新条件。之所以用</a:t>
            </a:r>
            <a:r>
              <a:rPr lang="en-US" altLang="zh-CN" sz="1600" dirty="0"/>
              <a:t>W</a:t>
            </a:r>
            <a:r>
              <a:rPr lang="zh-CN" altLang="en-US" sz="1600" dirty="0"/>
              <a:t>是因为</a:t>
            </a:r>
            <a:r>
              <a:rPr lang="en-US" altLang="zh-CN" sz="1600" dirty="0"/>
              <a:t>W</a:t>
            </a:r>
            <a:r>
              <a:rPr lang="zh-CN" altLang="en-US" sz="1600" dirty="0"/>
              <a:t>为这一个时钟周期开始最早的指令（当前流水线最早的指令），而</a:t>
            </a:r>
            <a:r>
              <a:rPr lang="en-US" altLang="zh-CN" sz="1600" dirty="0" err="1"/>
              <a:t>W_in</a:t>
            </a:r>
            <a:r>
              <a:rPr lang="zh-CN" altLang="en-US" sz="1600" dirty="0"/>
              <a:t>为第二老的指令（</a:t>
            </a:r>
            <a:r>
              <a:rPr lang="en-US" altLang="zh-CN" sz="1600" dirty="0"/>
              <a:t>memory</a:t>
            </a:r>
            <a:r>
              <a:rPr lang="zh-CN" altLang="en-US" sz="1600" dirty="0"/>
              <a:t>结束进入</a:t>
            </a:r>
            <a:r>
              <a:rPr lang="en-US" altLang="zh-CN" sz="1600" dirty="0" err="1"/>
              <a:t>wb</a:t>
            </a:r>
            <a:r>
              <a:rPr lang="zh-CN" altLang="en-US" sz="1600" dirty="0"/>
              <a:t>），</a:t>
            </a:r>
            <a:r>
              <a:rPr lang="en-US" altLang="zh-CN" sz="1600" dirty="0"/>
              <a:t>E</a:t>
            </a:r>
            <a:r>
              <a:rPr lang="zh-CN" altLang="en-US" sz="1600" dirty="0"/>
              <a:t>执行的是更新的指令，因而如果之前的指令出现问题，则后续指令不应当修改</a:t>
            </a:r>
            <a:r>
              <a:rPr lang="en-US" altLang="zh-CN" sz="1600" dirty="0"/>
              <a:t>CC/reg/memory</a:t>
            </a:r>
            <a:r>
              <a:rPr lang="zh-CN" altLang="en-US" sz="1600" dirty="0"/>
              <a:t>，而是在当前</a:t>
            </a:r>
            <a:r>
              <a:rPr lang="en-US" altLang="zh-CN" sz="1600" dirty="0"/>
              <a:t>step</a:t>
            </a:r>
            <a:r>
              <a:rPr lang="zh-CN" altLang="en-US" sz="1600" dirty="0"/>
              <a:t>的最后更改</a:t>
            </a:r>
            <a:r>
              <a:rPr lang="en-US" altLang="zh-CN" sz="1600" dirty="0"/>
              <a:t>CPU</a:t>
            </a:r>
            <a:r>
              <a:rPr lang="zh-CN" altLang="en-US" sz="1600" dirty="0"/>
              <a:t>状态</a:t>
            </a:r>
          </a:p>
          <a:p>
            <a:r>
              <a:rPr lang="zh-CN" altLang="en-US" sz="1600" dirty="0"/>
              <a:t>最后把计算结果存入</a:t>
            </a:r>
            <a:r>
              <a:rPr lang="en-US" altLang="zh-CN" sz="1600" dirty="0" err="1"/>
              <a:t>M_in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DF5FDE-BCA4-BFAC-2805-9E4B787D0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29" y="212243"/>
            <a:ext cx="6618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3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5B13-5635-2F7D-85B0-3B94D6D0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BE377AB8-DDB2-F951-D4A4-1C1B6FBCF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7D2FA162-2FA2-CE43-DA1F-DC54D04F2E65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D8353A-FDDE-AE10-5EE8-96554524018C}"/>
              </a:ext>
            </a:extLst>
          </p:cNvPr>
          <p:cNvSpPr txBox="1"/>
          <p:nvPr/>
        </p:nvSpPr>
        <p:spPr>
          <a:xfrm>
            <a:off x="244438" y="21224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Y86CPU::decode(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932127-17CF-3E60-D5E0-AD5D2C6A3000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82DA12-E20B-33CC-F239-6CE2239E8B72}"/>
              </a:ext>
            </a:extLst>
          </p:cNvPr>
          <p:cNvSpPr txBox="1"/>
          <p:nvPr/>
        </p:nvSpPr>
        <p:spPr>
          <a:xfrm>
            <a:off x="6951945" y="1572061"/>
            <a:ext cx="46506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decode</a:t>
            </a:r>
            <a:r>
              <a:rPr lang="zh-CN" altLang="en-US" dirty="0"/>
              <a:t>和</a:t>
            </a:r>
            <a:r>
              <a:rPr lang="en-US" altLang="zh-CN" dirty="0"/>
              <a:t>fetch</a:t>
            </a:r>
            <a:r>
              <a:rPr lang="zh-CN" altLang="en-US" dirty="0"/>
              <a:t>是</a:t>
            </a:r>
            <a:r>
              <a:rPr lang="en-US" altLang="zh-CN" dirty="0"/>
              <a:t>hazards</a:t>
            </a:r>
            <a:r>
              <a:rPr lang="zh-CN" altLang="en-US" dirty="0"/>
              <a:t>的主要地方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首先把搬运的信息传入</a:t>
            </a:r>
            <a:r>
              <a:rPr lang="en-US" altLang="zh-CN" dirty="0" err="1"/>
              <a:t>E_in</a:t>
            </a:r>
            <a:r>
              <a:rPr lang="zh-CN" altLang="en-US" dirty="0"/>
              <a:t>，之后是一个巨大的</a:t>
            </a:r>
            <a:r>
              <a:rPr lang="en-US" altLang="zh-CN" dirty="0"/>
              <a:t>if else</a:t>
            </a:r>
            <a:r>
              <a:rPr lang="zh-CN" altLang="en-US" dirty="0"/>
              <a:t>，根据</a:t>
            </a:r>
            <a:r>
              <a:rPr lang="en-US" altLang="zh-CN" dirty="0" err="1"/>
              <a:t>icode</a:t>
            </a:r>
            <a:r>
              <a:rPr lang="zh-CN" altLang="en-US" dirty="0"/>
              <a:t>来决定</a:t>
            </a:r>
          </a:p>
          <a:p>
            <a:r>
              <a:rPr lang="zh-CN" altLang="en-US" dirty="0"/>
              <a:t>之后初始化所有寄存器编号为</a:t>
            </a:r>
            <a:r>
              <a:rPr lang="en-US" altLang="zh-CN" dirty="0"/>
              <a:t>15</a:t>
            </a:r>
            <a:r>
              <a:rPr lang="zh-CN" altLang="en-US" dirty="0"/>
              <a:t>（即</a:t>
            </a:r>
            <a:r>
              <a:rPr lang="en-US" altLang="zh-CN" dirty="0"/>
              <a:t>none</a:t>
            </a:r>
            <a:r>
              <a:rPr lang="zh-CN" altLang="en-US" dirty="0"/>
              <a:t>），并根据</a:t>
            </a:r>
            <a:r>
              <a:rPr lang="en-US" altLang="zh-CN" dirty="0" err="1"/>
              <a:t>icode</a:t>
            </a:r>
            <a:r>
              <a:rPr lang="zh-CN" altLang="en-US" dirty="0"/>
              <a:t>取出对应操作数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 err="1"/>
              <a:t>rrmovq</a:t>
            </a:r>
            <a:r>
              <a:rPr lang="en-US" altLang="zh-CN" dirty="0"/>
              <a:t>/</a:t>
            </a:r>
            <a:r>
              <a:rPr lang="en-US" altLang="zh-CN" dirty="0" err="1"/>
              <a:t>rmmovq</a:t>
            </a:r>
            <a:r>
              <a:rPr lang="en-US" altLang="zh-CN" dirty="0"/>
              <a:t>/</a:t>
            </a:r>
            <a:r>
              <a:rPr lang="en-US" altLang="zh-CN" dirty="0" err="1"/>
              <a:t>cmovXX</a:t>
            </a:r>
            <a:r>
              <a:rPr lang="en-US" altLang="zh-CN" dirty="0"/>
              <a:t>/</a:t>
            </a:r>
            <a:r>
              <a:rPr lang="en-US" altLang="zh-CN" dirty="0" err="1"/>
              <a:t>popq</a:t>
            </a:r>
            <a:r>
              <a:rPr lang="en-US" altLang="zh-CN" dirty="0"/>
              <a:t> </a:t>
            </a:r>
            <a:r>
              <a:rPr lang="en-US" altLang="zh-CN" dirty="0" err="1"/>
              <a:t>srcA</a:t>
            </a:r>
            <a:r>
              <a:rPr lang="en-US" altLang="zh-CN" dirty="0"/>
              <a:t>=</a:t>
            </a:r>
            <a:r>
              <a:rPr lang="en-US" altLang="zh-CN" dirty="0" err="1"/>
              <a:t>rA</a:t>
            </a:r>
            <a:endParaRPr lang="en-US" altLang="zh-CN" dirty="0"/>
          </a:p>
          <a:p>
            <a:r>
              <a:rPr lang="en-US" altLang="zh-CN" dirty="0"/>
              <a:t>ret </a:t>
            </a:r>
            <a:r>
              <a:rPr lang="en-US" altLang="zh-CN" dirty="0" err="1"/>
              <a:t>srcA</a:t>
            </a:r>
            <a:r>
              <a:rPr lang="en-US" altLang="zh-CN" dirty="0"/>
              <a:t>=4(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OPq</a:t>
            </a:r>
            <a:r>
              <a:rPr lang="en-US" altLang="zh-CN" dirty="0"/>
              <a:t>/</a:t>
            </a:r>
            <a:r>
              <a:rPr lang="en-US" altLang="zh-CN" dirty="0" err="1"/>
              <a:t>rmmovq</a:t>
            </a:r>
            <a:r>
              <a:rPr lang="en-US" altLang="zh-CN" dirty="0"/>
              <a:t>/</a:t>
            </a:r>
            <a:r>
              <a:rPr lang="en-US" altLang="zh-CN" dirty="0" err="1"/>
              <a:t>mrmovq</a:t>
            </a:r>
            <a:r>
              <a:rPr lang="en-US" altLang="zh-CN" dirty="0"/>
              <a:t> </a:t>
            </a:r>
            <a:r>
              <a:rPr lang="en-US" altLang="zh-CN" dirty="0" err="1"/>
              <a:t>srcB</a:t>
            </a:r>
            <a:r>
              <a:rPr lang="en-US" altLang="zh-CN" dirty="0"/>
              <a:t>=</a:t>
            </a:r>
            <a:r>
              <a:rPr lang="en-US" altLang="zh-CN" dirty="0" err="1"/>
              <a:t>rB</a:t>
            </a:r>
            <a:endParaRPr lang="en-US" altLang="zh-CN" dirty="0"/>
          </a:p>
          <a:p>
            <a:r>
              <a:rPr lang="en-US" altLang="zh-CN" dirty="0" err="1"/>
              <a:t>pushq</a:t>
            </a:r>
            <a:r>
              <a:rPr lang="en-US" altLang="zh-CN" dirty="0"/>
              <a:t>/</a:t>
            </a:r>
            <a:r>
              <a:rPr lang="en-US" altLang="zh-CN" dirty="0" err="1"/>
              <a:t>popq</a:t>
            </a:r>
            <a:r>
              <a:rPr lang="en-US" altLang="zh-CN" dirty="0"/>
              <a:t>/call/ret </a:t>
            </a:r>
            <a:r>
              <a:rPr lang="en-US" altLang="zh-CN" dirty="0" err="1"/>
              <a:t>srcB</a:t>
            </a:r>
            <a:r>
              <a:rPr lang="en-US" altLang="zh-CN" dirty="0"/>
              <a:t>=4</a:t>
            </a:r>
          </a:p>
          <a:p>
            <a:r>
              <a:rPr lang="zh-CN" altLang="en-US" dirty="0"/>
              <a:t>以此类推，再选择</a:t>
            </a:r>
            <a:r>
              <a:rPr lang="en-US" altLang="zh-CN" dirty="0" err="1"/>
              <a:t>dstE</a:t>
            </a:r>
            <a:r>
              <a:rPr lang="zh-CN" altLang="en-US" dirty="0"/>
              <a:t>（接收</a:t>
            </a:r>
            <a:r>
              <a:rPr lang="en-US" altLang="zh-CN" dirty="0" err="1"/>
              <a:t>valE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对于</a:t>
            </a:r>
            <a:r>
              <a:rPr lang="en-US" altLang="zh-CN" dirty="0" err="1"/>
              <a:t>mrmovq</a:t>
            </a:r>
            <a:r>
              <a:rPr lang="en-US" altLang="zh-CN" dirty="0"/>
              <a:t>/</a:t>
            </a:r>
            <a:r>
              <a:rPr lang="en-US" altLang="zh-CN" dirty="0" err="1"/>
              <a:t>popq</a:t>
            </a:r>
            <a:r>
              <a:rPr lang="zh-CN" altLang="en-US" dirty="0"/>
              <a:t>，</a:t>
            </a:r>
            <a:r>
              <a:rPr lang="en-US" altLang="zh-CN" dirty="0" err="1"/>
              <a:t>dstM</a:t>
            </a:r>
            <a:r>
              <a:rPr lang="en-US" altLang="zh-CN" dirty="0"/>
              <a:t>=</a:t>
            </a:r>
            <a:r>
              <a:rPr lang="en-US" altLang="zh-CN" dirty="0" err="1"/>
              <a:t>rA</a:t>
            </a:r>
            <a:r>
              <a:rPr lang="zh-CN" altLang="en-US" dirty="0"/>
              <a:t>，讲内存读取的值写入</a:t>
            </a:r>
            <a:r>
              <a:rPr lang="en-US" altLang="zh-CN" dirty="0" err="1"/>
              <a:t>rA</a:t>
            </a:r>
            <a:r>
              <a:rPr lang="zh-CN" altLang="en-US" dirty="0"/>
              <a:t>寄存器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34E5F3-1EE7-DA00-0D31-C9A89E1ED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644" y="581575"/>
            <a:ext cx="6711134" cy="62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3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778E6-B28D-09AF-E94E-9BA2023C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5C0633CB-7D96-2C86-D6EF-81BB5250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20573B0A-AFDB-D9E4-860E-4A423495A893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8A9A47-2BCB-D83C-9533-195C8900781C}"/>
              </a:ext>
            </a:extLst>
          </p:cNvPr>
          <p:cNvSpPr txBox="1"/>
          <p:nvPr/>
        </p:nvSpPr>
        <p:spPr>
          <a:xfrm>
            <a:off x="244438" y="212243"/>
            <a:ext cx="449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Y86CPU::decode( ) forwarding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735E30-77CC-F776-ED98-32ABEEA0C4E8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0DEAFD-5AEA-F02B-EDE7-3004BD145DCC}"/>
              </a:ext>
            </a:extLst>
          </p:cNvPr>
          <p:cNvSpPr txBox="1"/>
          <p:nvPr/>
        </p:nvSpPr>
        <p:spPr>
          <a:xfrm>
            <a:off x="6410166" y="1423091"/>
            <a:ext cx="51047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forwarding</a:t>
            </a:r>
          </a:p>
          <a:p>
            <a:r>
              <a:rPr lang="zh-CN" altLang="en-US" dirty="0"/>
              <a:t>更新完之后，把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en-US" altLang="zh-CN" dirty="0" err="1"/>
              <a:t>dst</a:t>
            </a:r>
            <a:r>
              <a:rPr lang="zh-CN" altLang="en-US" dirty="0"/>
              <a:t>写入</a:t>
            </a:r>
            <a:r>
              <a:rPr lang="en-US" altLang="zh-CN" dirty="0" err="1"/>
              <a:t>E_in</a:t>
            </a:r>
            <a:r>
              <a:rPr lang="zh-CN" altLang="en-US" dirty="0"/>
              <a:t>，并执行</a:t>
            </a:r>
            <a:r>
              <a:rPr lang="en-US" altLang="zh-CN" dirty="0"/>
              <a:t>ALU</a:t>
            </a:r>
            <a:r>
              <a:rPr lang="zh-CN" altLang="en-US" dirty="0"/>
              <a:t>计算，并进行</a:t>
            </a:r>
            <a:r>
              <a:rPr lang="en-US" altLang="zh-CN" dirty="0"/>
              <a:t>forwarding</a:t>
            </a:r>
            <a:r>
              <a:rPr lang="zh-CN" altLang="en-US" dirty="0"/>
              <a:t>，不用等指令真正写回寄存器，直接从</a:t>
            </a:r>
            <a:r>
              <a:rPr lang="en-US" altLang="zh-CN" dirty="0"/>
              <a:t>M/W</a:t>
            </a:r>
            <a:r>
              <a:rPr lang="zh-CN" altLang="en-US" dirty="0"/>
              <a:t>阶段的结果里读取，具体而言：</a:t>
            </a:r>
          </a:p>
          <a:p>
            <a:endParaRPr lang="zh-CN" altLang="en-US" dirty="0"/>
          </a:p>
          <a:p>
            <a:r>
              <a:rPr lang="zh-CN" altLang="en-US" dirty="0"/>
              <a:t>如果</a:t>
            </a:r>
            <a:r>
              <a:rPr lang="en-US" altLang="zh-CN" dirty="0"/>
              <a:t>PC</a:t>
            </a:r>
            <a:r>
              <a:rPr lang="zh-CN" altLang="en-US" dirty="0"/>
              <a:t>为</a:t>
            </a:r>
            <a:r>
              <a:rPr lang="en-US" altLang="zh-CN" dirty="0"/>
              <a:t>call/</a:t>
            </a:r>
            <a:r>
              <a:rPr lang="en-US" altLang="zh-CN" dirty="0" err="1"/>
              <a:t>jXX</a:t>
            </a:r>
            <a:r>
              <a:rPr lang="zh-CN" altLang="en-US" dirty="0"/>
              <a:t>则</a:t>
            </a:r>
            <a:r>
              <a:rPr lang="en-US" altLang="zh-CN" dirty="0" err="1"/>
              <a:t>valA</a:t>
            </a:r>
            <a:r>
              <a:rPr lang="zh-CN" altLang="en-US" dirty="0"/>
              <a:t>置为</a:t>
            </a:r>
            <a:r>
              <a:rPr lang="en-US" altLang="zh-CN" dirty="0"/>
              <a:t>return </a:t>
            </a:r>
            <a:r>
              <a:rPr lang="en-US" altLang="zh-CN" dirty="0" err="1"/>
              <a:t>addr</a:t>
            </a:r>
            <a:r>
              <a:rPr lang="en-US" altLang="zh-CN" dirty="0"/>
              <a:t>/</a:t>
            </a:r>
            <a:r>
              <a:rPr lang="en-US" altLang="zh-CN" dirty="0" err="1"/>
              <a:t>nextPC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不然如果刚刚在本周期的</a:t>
            </a:r>
            <a:r>
              <a:rPr lang="en-US" altLang="zh-CN" dirty="0"/>
              <a:t>execute( )</a:t>
            </a:r>
            <a:r>
              <a:rPr lang="zh-CN" altLang="en-US" dirty="0"/>
              <a:t>中，有指令要在</a:t>
            </a:r>
            <a:r>
              <a:rPr lang="en-US" altLang="zh-CN" dirty="0"/>
              <a:t>M</a:t>
            </a:r>
            <a:r>
              <a:rPr lang="zh-CN" altLang="en-US" dirty="0"/>
              <a:t>写回这个寄存器 </a:t>
            </a:r>
            <a:r>
              <a:rPr lang="en-US" altLang="zh-CN" dirty="0" err="1"/>
              <a:t>M_in.valE</a:t>
            </a:r>
            <a:r>
              <a:rPr lang="zh-CN" altLang="en-US" dirty="0"/>
              <a:t>则直接从</a:t>
            </a:r>
            <a:r>
              <a:rPr lang="en-US" altLang="zh-CN" dirty="0" err="1"/>
              <a:t>M_in</a:t>
            </a:r>
            <a:r>
              <a:rPr lang="zh-CN" altLang="en-US" dirty="0"/>
              <a:t>中读取；</a:t>
            </a:r>
          </a:p>
          <a:p>
            <a:r>
              <a:rPr lang="zh-CN" altLang="en-US" dirty="0"/>
              <a:t>否则，如果刚刚在</a:t>
            </a:r>
            <a:r>
              <a:rPr lang="en-US" altLang="zh-CN" dirty="0"/>
              <a:t>memory1( )</a:t>
            </a:r>
            <a:r>
              <a:rPr lang="zh-CN" altLang="en-US" dirty="0"/>
              <a:t>中，有</a:t>
            </a:r>
            <a:r>
              <a:rPr lang="en-US" altLang="zh-CN" dirty="0" err="1"/>
              <a:t>mrmovq</a:t>
            </a:r>
            <a:r>
              <a:rPr lang="zh-CN" altLang="en-US" dirty="0"/>
              <a:t>指令要写它则</a:t>
            </a:r>
            <a:r>
              <a:rPr lang="en-US" altLang="zh-CN" dirty="0" err="1"/>
              <a:t>valA</a:t>
            </a:r>
            <a:r>
              <a:rPr lang="en-US" altLang="zh-CN" dirty="0"/>
              <a:t> = </a:t>
            </a:r>
            <a:r>
              <a:rPr lang="en-US" altLang="zh-CN" dirty="0" err="1"/>
              <a:t>W_in.valM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否则，如果刚刚有非</a:t>
            </a:r>
            <a:r>
              <a:rPr lang="en-US" altLang="zh-CN" dirty="0"/>
              <a:t>load</a:t>
            </a:r>
            <a:r>
              <a:rPr lang="zh-CN" altLang="en-US" dirty="0"/>
              <a:t>指令要写它则</a:t>
            </a:r>
            <a:r>
              <a:rPr lang="en-US" altLang="zh-CN" dirty="0" err="1"/>
              <a:t>W_in.valE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再否则，才需要去寄存器文件里读旧的值</a:t>
            </a:r>
            <a:r>
              <a:rPr lang="en-US" altLang="zh-CN" dirty="0" err="1"/>
              <a:t>valA</a:t>
            </a:r>
            <a:r>
              <a:rPr lang="en-US" altLang="zh-CN" dirty="0"/>
              <a:t> = </a:t>
            </a:r>
            <a:r>
              <a:rPr lang="en-US" altLang="zh-CN" dirty="0" err="1"/>
              <a:t>get_reg_val</a:t>
            </a:r>
            <a:r>
              <a:rPr lang="en-US" altLang="zh-CN" dirty="0"/>
              <a:t>(</a:t>
            </a:r>
            <a:r>
              <a:rPr lang="en-US" altLang="zh-CN" dirty="0" err="1"/>
              <a:t>srcA</a:t>
            </a:r>
            <a:r>
              <a:rPr lang="en-US" altLang="zh-CN" dirty="0"/>
              <a:t>);</a:t>
            </a: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最后，</a:t>
            </a:r>
            <a:r>
              <a:rPr lang="en-US" altLang="zh-CN" dirty="0" err="1"/>
              <a:t>E_in.valA</a:t>
            </a:r>
            <a:r>
              <a:rPr lang="en-US" altLang="zh-CN" dirty="0"/>
              <a:t> = </a:t>
            </a:r>
            <a:r>
              <a:rPr lang="en-US" altLang="zh-CN" dirty="0" err="1"/>
              <a:t>valA</a:t>
            </a:r>
            <a:r>
              <a:rPr lang="en-US" altLang="zh-CN" dirty="0"/>
              <a:t>;</a:t>
            </a:r>
            <a:r>
              <a:rPr lang="zh-CN" altLang="en-US" dirty="0"/>
              <a:t>将结果存入下一轮</a:t>
            </a:r>
            <a:r>
              <a:rPr lang="en-US" altLang="zh-CN" dirty="0"/>
              <a:t>E</a:t>
            </a:r>
            <a:r>
              <a:rPr lang="zh-CN" altLang="en-US" dirty="0"/>
              <a:t>使用的上下文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A80E54-6401-B60C-09DA-14F932814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63" y="912387"/>
            <a:ext cx="5471842" cy="5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53E3-E4E6-C61C-4616-FFAA14614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EE38264-DD3F-ED4A-730C-99B50DBA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6D05771D-56A1-767F-8CA4-A593A87CCDB8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B19C0-B1F0-231D-72E3-88BADEA3D090}"/>
              </a:ext>
            </a:extLst>
          </p:cNvPr>
          <p:cNvSpPr txBox="1"/>
          <p:nvPr/>
        </p:nvSpPr>
        <p:spPr>
          <a:xfrm>
            <a:off x="244438" y="212243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Y86CPU::decode( ) stall &amp; bubble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C36673-9CBC-ADD5-F678-E5D53D3006FB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964CEB-91D1-013E-3D69-54972A29BC36}"/>
              </a:ext>
            </a:extLst>
          </p:cNvPr>
          <p:cNvSpPr txBox="1"/>
          <p:nvPr/>
        </p:nvSpPr>
        <p:spPr>
          <a:xfrm>
            <a:off x="6410167" y="1226614"/>
            <a:ext cx="51047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stall &amp; bubble</a:t>
            </a:r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hazard</a:t>
            </a:r>
            <a:r>
              <a:rPr lang="zh-CN" altLang="en-US" dirty="0"/>
              <a:t>之后，最后一部分必须加上检查，如果：</a:t>
            </a:r>
          </a:p>
          <a:p>
            <a:r>
              <a:rPr lang="en-US" altLang="zh-CN" dirty="0" err="1"/>
              <a:t>E.icode</a:t>
            </a:r>
            <a:r>
              <a:rPr lang="en-US" altLang="zh-CN" dirty="0"/>
              <a:t> == 5</a:t>
            </a:r>
            <a:r>
              <a:rPr lang="zh-CN" altLang="en-US" dirty="0"/>
              <a:t>上一条（现在在</a:t>
            </a:r>
            <a:r>
              <a:rPr lang="en-US" altLang="zh-CN" dirty="0"/>
              <a:t>E</a:t>
            </a:r>
            <a:r>
              <a:rPr lang="zh-CN" altLang="en-US" dirty="0"/>
              <a:t>的）是 </a:t>
            </a:r>
            <a:r>
              <a:rPr lang="en-US" altLang="zh-CN" dirty="0" err="1"/>
              <a:t>mrmovq</a:t>
            </a:r>
            <a:r>
              <a:rPr lang="zh-CN" altLang="en-US" dirty="0"/>
              <a:t>（从内存读）；</a:t>
            </a:r>
          </a:p>
          <a:p>
            <a:r>
              <a:rPr lang="zh-CN" altLang="en-US" dirty="0"/>
              <a:t>或者</a:t>
            </a:r>
            <a:r>
              <a:rPr lang="en-US" altLang="zh-CN" dirty="0" err="1"/>
              <a:t>E.icode</a:t>
            </a:r>
            <a:r>
              <a:rPr lang="en-US" altLang="zh-CN" dirty="0"/>
              <a:t> == 11</a:t>
            </a:r>
            <a:r>
              <a:rPr lang="zh-CN" altLang="en-US" dirty="0"/>
              <a:t>上一条是 </a:t>
            </a:r>
            <a:r>
              <a:rPr lang="en-US" altLang="zh-CN" dirty="0" err="1"/>
              <a:t>popq</a:t>
            </a:r>
            <a:r>
              <a:rPr lang="zh-CN" altLang="en-US" dirty="0"/>
              <a:t>（也是内存读）；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且：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E.dstM</a:t>
            </a:r>
            <a:r>
              <a:rPr lang="en-US" altLang="zh-CN" dirty="0"/>
              <a:t> == </a:t>
            </a:r>
            <a:r>
              <a:rPr lang="en-US" altLang="zh-CN" dirty="0" err="1"/>
              <a:t>srcA</a:t>
            </a:r>
            <a:r>
              <a:rPr lang="en-US" altLang="zh-CN" dirty="0"/>
              <a:t> || </a:t>
            </a:r>
            <a:r>
              <a:rPr lang="en-US" altLang="zh-CN" dirty="0" err="1"/>
              <a:t>E.dstM</a:t>
            </a:r>
            <a:r>
              <a:rPr lang="en-US" altLang="zh-CN" dirty="0"/>
              <a:t> == </a:t>
            </a:r>
            <a:r>
              <a:rPr lang="en-US" altLang="zh-CN" dirty="0" err="1"/>
              <a:t>srcB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当前</a:t>
            </a:r>
            <a:r>
              <a:rPr lang="en-US" altLang="zh-CN" dirty="0"/>
              <a:t>decode</a:t>
            </a:r>
            <a:r>
              <a:rPr lang="zh-CN" altLang="en-US" dirty="0"/>
              <a:t>这条指令的</a:t>
            </a:r>
            <a:r>
              <a:rPr lang="en-US" altLang="zh-CN" dirty="0" err="1"/>
              <a:t>srcA</a:t>
            </a:r>
            <a:r>
              <a:rPr lang="zh-CN" altLang="en-US" dirty="0"/>
              <a:t>或</a:t>
            </a:r>
            <a:r>
              <a:rPr lang="en-US" altLang="zh-CN" dirty="0" err="1"/>
              <a:t>srcB</a:t>
            </a:r>
            <a:r>
              <a:rPr lang="zh-CN" altLang="en-US" dirty="0"/>
              <a:t>正好等于</a:t>
            </a:r>
            <a:r>
              <a:rPr lang="en-US" altLang="zh-CN" dirty="0"/>
              <a:t>E</a:t>
            </a:r>
            <a:r>
              <a:rPr lang="zh-CN" altLang="en-US" dirty="0"/>
              <a:t>中目的寄存器</a:t>
            </a:r>
            <a:r>
              <a:rPr lang="en-US" altLang="zh-CN" dirty="0" err="1"/>
              <a:t>dstM</a:t>
            </a:r>
            <a:r>
              <a:rPr lang="zh-CN" altLang="en-US" dirty="0"/>
              <a:t>，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也就是：当前要用的寄存器 </a:t>
            </a:r>
            <a:r>
              <a:rPr lang="en-US" altLang="zh-CN" dirty="0"/>
              <a:t>= </a:t>
            </a:r>
            <a:r>
              <a:rPr lang="zh-CN" altLang="en-US" dirty="0"/>
              <a:t>上一条 </a:t>
            </a:r>
            <a:r>
              <a:rPr lang="en-US" altLang="zh-CN" dirty="0"/>
              <a:t>load </a:t>
            </a:r>
            <a:r>
              <a:rPr lang="zh-CN" altLang="en-US" dirty="0"/>
              <a:t>要填的寄存器，则出现问题，必须出发</a:t>
            </a:r>
            <a:r>
              <a:rPr lang="en-US" altLang="zh-CN" dirty="0"/>
              <a:t>stall &amp; bubble</a:t>
            </a:r>
            <a:r>
              <a:rPr lang="zh-CN" altLang="en-US" dirty="0"/>
              <a:t>，通过维护两个</a:t>
            </a:r>
            <a:r>
              <a:rPr lang="en-US" altLang="zh-CN" dirty="0"/>
              <a:t>bool</a:t>
            </a:r>
            <a:r>
              <a:rPr lang="zh-CN" altLang="en-US" dirty="0"/>
              <a:t>，来维护是否需要停住不更新（或者插入</a:t>
            </a:r>
            <a:r>
              <a:rPr lang="en-US" altLang="zh-CN" dirty="0" err="1"/>
              <a:t>nop</a:t>
            </a:r>
            <a:r>
              <a:rPr lang="zh-CN" altLang="en-US" dirty="0"/>
              <a:t>）来应对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B6329C-E507-AEAA-F3BB-CDA8DCA6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63" y="912387"/>
            <a:ext cx="5471842" cy="5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8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A727-2E6B-DE36-8289-EDEA2063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E776E80C-4498-DE31-017B-C45A6B075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F5E0F6BD-B831-868F-D1DB-7FA6D855DB75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358A41-5236-C58F-057B-0CD38E426488}"/>
              </a:ext>
            </a:extLst>
          </p:cNvPr>
          <p:cNvSpPr txBox="1"/>
          <p:nvPr/>
        </p:nvSpPr>
        <p:spPr>
          <a:xfrm>
            <a:off x="6590985" y="2832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Y86CPU::fetch(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2B65F5-56B2-7624-7AB1-DA36F884DB98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E255F3-BD3A-AB6A-CAA6-82BCC1C04226}"/>
              </a:ext>
            </a:extLst>
          </p:cNvPr>
          <p:cNvSpPr txBox="1"/>
          <p:nvPr/>
        </p:nvSpPr>
        <p:spPr>
          <a:xfrm>
            <a:off x="6030055" y="1722374"/>
            <a:ext cx="57440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的上下文很简单，保存下一条指令的地址（即</a:t>
            </a:r>
            <a:r>
              <a:rPr lang="en-US" altLang="zh-CN" dirty="0"/>
              <a:t>fetch</a:t>
            </a:r>
            <a:r>
              <a:rPr lang="zh-CN" altLang="en-US" dirty="0"/>
              <a:t>的结果）即可</a:t>
            </a:r>
          </a:p>
          <a:p>
            <a:r>
              <a:rPr lang="zh-CN" altLang="en-US" dirty="0"/>
              <a:t>具体而言，现在（刚刚实行的是</a:t>
            </a:r>
            <a:r>
              <a:rPr lang="en-US" altLang="zh-CN" dirty="0" err="1"/>
              <a:t>F.predPC</a:t>
            </a:r>
            <a:r>
              <a:rPr lang="zh-CN" altLang="en-US" dirty="0"/>
              <a:t>），之后先取出</a:t>
            </a:r>
            <a:r>
              <a:rPr lang="en-US" altLang="zh-CN" dirty="0"/>
              <a:t>F</a:t>
            </a:r>
            <a:r>
              <a:rPr lang="zh-CN" altLang="en-US" dirty="0"/>
              <a:t>中的预测</a:t>
            </a:r>
            <a:r>
              <a:rPr lang="en-US" altLang="zh-CN" dirty="0"/>
              <a:t>PC</a:t>
            </a:r>
            <a:r>
              <a:rPr lang="zh-CN" altLang="en-US" dirty="0"/>
              <a:t>（这是</a:t>
            </a:r>
            <a:r>
              <a:rPr lang="en-US" altLang="zh-CN" dirty="0" err="1"/>
              <a:t>update_pipereg</a:t>
            </a:r>
            <a:r>
              <a:rPr lang="zh-CN" altLang="en-US" dirty="0"/>
              <a:t>实现的）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之后取出取指令的第一个字节的</a:t>
            </a:r>
            <a:r>
              <a:rPr lang="en-US" altLang="zh-CN" dirty="0" err="1"/>
              <a:t>icode</a:t>
            </a:r>
            <a:r>
              <a:rPr lang="en-US" altLang="zh-CN" dirty="0"/>
              <a:t> </a:t>
            </a:r>
            <a:r>
              <a:rPr lang="en-US" altLang="zh-CN" dirty="0" err="1"/>
              <a:t>ifun</a:t>
            </a:r>
            <a:r>
              <a:rPr lang="zh-CN" altLang="en-US" dirty="0"/>
              <a:t>（如果这个地址在内存中不存在，标记 </a:t>
            </a:r>
            <a:r>
              <a:rPr lang="en-US" altLang="zh-CN" dirty="0"/>
              <a:t>stat=ADR</a:t>
            </a:r>
            <a:r>
              <a:rPr lang="zh-CN" altLang="en-US" dirty="0"/>
              <a:t>），并根据</a:t>
            </a:r>
            <a:r>
              <a:rPr lang="en-US" altLang="zh-CN" dirty="0" err="1"/>
              <a:t>icode</a:t>
            </a:r>
            <a:r>
              <a:rPr lang="zh-CN" altLang="en-US" dirty="0"/>
              <a:t>读取</a:t>
            </a:r>
            <a:r>
              <a:rPr lang="en-US" altLang="zh-CN" dirty="0"/>
              <a:t>reg memory</a:t>
            </a:r>
            <a:r>
              <a:rPr lang="zh-CN" altLang="en-US" dirty="0"/>
              <a:t>保存进</a:t>
            </a:r>
            <a:r>
              <a:rPr lang="en-US" altLang="zh-CN" dirty="0"/>
              <a:t>D_in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在这里还需要一个下一周期</a:t>
            </a:r>
            <a:r>
              <a:rPr lang="en-US" altLang="zh-CN" dirty="0"/>
              <a:t>D_in</a:t>
            </a:r>
            <a:r>
              <a:rPr lang="zh-CN" altLang="en-US" dirty="0"/>
              <a:t>需要的</a:t>
            </a:r>
            <a:r>
              <a:rPr lang="en-US" altLang="zh-CN" dirty="0"/>
              <a:t>PC</a:t>
            </a:r>
            <a:r>
              <a:rPr lang="zh-CN" altLang="en-US" dirty="0"/>
              <a:t>（</a:t>
            </a:r>
            <a:r>
              <a:rPr lang="en-US" altLang="zh-CN" dirty="0" err="1"/>
              <a:t>valP</a:t>
            </a:r>
            <a:r>
              <a:rPr lang="zh-CN" altLang="en-US" dirty="0"/>
              <a:t>），先预测为</a:t>
            </a:r>
            <a:r>
              <a:rPr lang="en-US" altLang="zh-CN" dirty="0"/>
              <a:t>PC+1</a:t>
            </a:r>
            <a:r>
              <a:rPr lang="zh-CN" altLang="en-US" dirty="0"/>
              <a:t>（</a:t>
            </a:r>
            <a:r>
              <a:rPr lang="en-US" altLang="zh-CN" dirty="0"/>
              <a:t>f_pc+1</a:t>
            </a:r>
            <a:r>
              <a:rPr lang="zh-CN" altLang="en-US" dirty="0"/>
              <a:t>）并读取出对应的</a:t>
            </a:r>
            <a:r>
              <a:rPr lang="en-US" altLang="zh-CN" dirty="0" err="1"/>
              <a:t>rA</a:t>
            </a:r>
            <a:r>
              <a:rPr lang="en-US" altLang="zh-CN" dirty="0"/>
              <a:t> </a:t>
            </a:r>
            <a:r>
              <a:rPr lang="en-US" altLang="zh-CN" dirty="0" err="1"/>
              <a:t>rB</a:t>
            </a:r>
            <a:r>
              <a:rPr lang="en-US" altLang="zh-CN" dirty="0"/>
              <a:t> </a:t>
            </a:r>
            <a:r>
              <a:rPr lang="zh-CN" altLang="en-US" dirty="0"/>
              <a:t>写到</a:t>
            </a:r>
            <a:r>
              <a:rPr lang="en-US" altLang="zh-CN" dirty="0"/>
              <a:t>D_in</a:t>
            </a:r>
            <a:r>
              <a:rPr lang="zh-CN" altLang="en-US" dirty="0"/>
              <a:t>，即跳过</a:t>
            </a:r>
            <a:r>
              <a:rPr lang="en-US" altLang="zh-CN" dirty="0" err="1"/>
              <a:t>icode_ifun</a:t>
            </a:r>
            <a:r>
              <a:rPr lang="zh-CN" altLang="en-US" dirty="0"/>
              <a:t>的地址。</a:t>
            </a:r>
          </a:p>
          <a:p>
            <a:r>
              <a:rPr lang="zh-CN" altLang="en-US" dirty="0"/>
              <a:t>根据当前</a:t>
            </a:r>
            <a:r>
              <a:rPr lang="en-US" altLang="zh-CN" dirty="0" err="1"/>
              <a:t>icode</a:t>
            </a:r>
            <a:r>
              <a:rPr lang="zh-CN" altLang="en-US" dirty="0"/>
              <a:t>，判断当前指令长度，读取对应</a:t>
            </a:r>
            <a:r>
              <a:rPr lang="en-US" altLang="zh-CN" dirty="0" err="1"/>
              <a:t>rA</a:t>
            </a:r>
            <a:r>
              <a:rPr lang="en-US" altLang="zh-CN" dirty="0"/>
              <a:t> </a:t>
            </a:r>
            <a:r>
              <a:rPr lang="en-US" altLang="zh-CN" dirty="0" err="1"/>
              <a:t>rB</a:t>
            </a:r>
            <a:r>
              <a:rPr lang="zh-CN" altLang="en-US" dirty="0"/>
              <a:t>写入</a:t>
            </a:r>
            <a:r>
              <a:rPr lang="en-US" altLang="zh-CN" dirty="0"/>
              <a:t>D_in</a:t>
            </a:r>
            <a:r>
              <a:rPr lang="zh-CN" altLang="en-US" dirty="0"/>
              <a:t>，并维护</a:t>
            </a:r>
            <a:r>
              <a:rPr lang="en-US" altLang="zh-CN" dirty="0" err="1"/>
              <a:t>valP</a:t>
            </a:r>
            <a:r>
              <a:rPr lang="zh-CN" altLang="en-US" dirty="0"/>
              <a:t>指向已经读过部分读最后（</a:t>
            </a:r>
            <a:r>
              <a:rPr lang="en-US" altLang="zh-CN" dirty="0" err="1"/>
              <a:t>valP</a:t>
            </a:r>
            <a:r>
              <a:rPr lang="en-US" altLang="zh-CN" dirty="0"/>
              <a:t> += 8</a:t>
            </a:r>
            <a:r>
              <a:rPr lang="zh-CN" altLang="en-US" dirty="0"/>
              <a:t>）；</a:t>
            </a:r>
          </a:p>
          <a:p>
            <a:r>
              <a:rPr lang="zh-CN" altLang="en-US" dirty="0"/>
              <a:t>之后</a:t>
            </a:r>
            <a:r>
              <a:rPr lang="en-US" altLang="zh-CN" dirty="0" err="1"/>
              <a:t>D_in.PC</a:t>
            </a:r>
            <a:r>
              <a:rPr lang="en-US" altLang="zh-CN" dirty="0"/>
              <a:t> = </a:t>
            </a:r>
            <a:r>
              <a:rPr lang="en-US" altLang="zh-CN" dirty="0" err="1"/>
              <a:t>f_pc</a:t>
            </a:r>
            <a:r>
              <a:rPr lang="zh-CN" altLang="en-US" dirty="0"/>
              <a:t>维护当前</a:t>
            </a:r>
            <a:r>
              <a:rPr lang="en-US" altLang="zh-CN" dirty="0"/>
              <a:t>PC</a:t>
            </a:r>
            <a:r>
              <a:rPr lang="zh-CN" altLang="en-US" dirty="0"/>
              <a:t>，进入分支预测部分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73829A-D536-B450-1968-BFFC34F79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185" y="-303942"/>
            <a:ext cx="5877951" cy="73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8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319E-C9EE-4156-85EA-B1C915EA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24EAF073-74B1-80DA-7C63-C83404A32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C5333BC7-2081-35A2-20A1-59CF0FA38549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C1289A-3397-3A95-06EF-3C78A1181FDE}"/>
              </a:ext>
            </a:extLst>
          </p:cNvPr>
          <p:cNvSpPr txBox="1"/>
          <p:nvPr/>
        </p:nvSpPr>
        <p:spPr>
          <a:xfrm>
            <a:off x="244438" y="212243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Y86CPU::fetch(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78191C-8247-2E9F-DDC0-BA57A5E76A42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810E5-540B-03BD-A759-BE5BCAE091E8}"/>
              </a:ext>
            </a:extLst>
          </p:cNvPr>
          <p:cNvSpPr txBox="1"/>
          <p:nvPr/>
        </p:nvSpPr>
        <p:spPr>
          <a:xfrm>
            <a:off x="2753115" y="1140411"/>
            <a:ext cx="6100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分支预测：固定跳转 </a:t>
            </a:r>
            <a:r>
              <a:rPr lang="en-US" altLang="zh-CN" b="1" dirty="0"/>
              <a:t>static predict-taken</a:t>
            </a:r>
            <a:endParaRPr lang="en-US" altLang="zh-CN" dirty="0"/>
          </a:p>
          <a:p>
            <a:r>
              <a:rPr lang="zh-CN" altLang="en-US" dirty="0"/>
              <a:t>如果当前指令为</a:t>
            </a:r>
            <a:r>
              <a:rPr lang="en-US" altLang="zh-CN" dirty="0" err="1"/>
              <a:t>jXX</a:t>
            </a:r>
            <a:r>
              <a:rPr lang="en-US" altLang="zh-CN" dirty="0"/>
              <a:t> / call</a:t>
            </a:r>
            <a:r>
              <a:rPr lang="zh-CN" altLang="en-US" dirty="0"/>
              <a:t>则预测下一条</a:t>
            </a:r>
            <a:r>
              <a:rPr lang="en-US" altLang="zh-CN" dirty="0"/>
              <a:t>PC</a:t>
            </a:r>
            <a:r>
              <a:rPr lang="zh-CN" altLang="en-US" dirty="0"/>
              <a:t>从</a:t>
            </a:r>
            <a:r>
              <a:rPr lang="en-US" altLang="zh-CN" dirty="0" err="1"/>
              <a:t>valC</a:t>
            </a:r>
            <a:r>
              <a:rPr lang="zh-CN" altLang="en-US" dirty="0"/>
              <a:t>指向的地址开始，否则则顺序执行</a:t>
            </a:r>
          </a:p>
          <a:p>
            <a:r>
              <a:rPr lang="zh-CN" altLang="en-US" dirty="0"/>
              <a:t>最后如果</a:t>
            </a:r>
            <a:r>
              <a:rPr lang="en-US" altLang="zh-CN" dirty="0"/>
              <a:t>halt</a:t>
            </a:r>
            <a:r>
              <a:rPr lang="zh-CN" altLang="en-US" dirty="0"/>
              <a:t>，则维护</a:t>
            </a:r>
            <a:r>
              <a:rPr lang="en-US" altLang="zh-CN" dirty="0"/>
              <a:t>D_in</a:t>
            </a:r>
            <a:r>
              <a:rPr lang="zh-CN" altLang="en-US" dirty="0"/>
              <a:t>的</a:t>
            </a:r>
            <a:r>
              <a:rPr lang="en-US" altLang="zh-CN" dirty="0"/>
              <a:t>stat</a:t>
            </a:r>
            <a:r>
              <a:rPr lang="zh-CN" altLang="en-US" dirty="0"/>
              <a:t>为</a:t>
            </a:r>
            <a:r>
              <a:rPr lang="en-US" altLang="zh-CN" dirty="0"/>
              <a:t>HLT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F811C0-4AEE-266F-971D-CBCC7A486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118" y="2755726"/>
            <a:ext cx="4552167" cy="35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0C5C-4733-CC6A-8722-CA6DB52B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563F379-3479-7B91-FB59-89D351984470}"/>
              </a:ext>
            </a:extLst>
          </p:cNvPr>
          <p:cNvSpPr/>
          <p:nvPr/>
        </p:nvSpPr>
        <p:spPr>
          <a:xfrm>
            <a:off x="-220208" y="0"/>
            <a:ext cx="224065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44321F-F4B4-5D7A-F688-01109842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63530" b="13954"/>
          <a:stretch>
            <a:fillRect/>
          </a:stretch>
        </p:blipFill>
        <p:spPr>
          <a:xfrm>
            <a:off x="-2079117" y="1082937"/>
            <a:ext cx="5098476" cy="469212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3F7949C-DCF4-32DC-5B37-202AF8D1D7F1}"/>
              </a:ext>
            </a:extLst>
          </p:cNvPr>
          <p:cNvSpPr txBox="1"/>
          <p:nvPr/>
        </p:nvSpPr>
        <p:spPr>
          <a:xfrm>
            <a:off x="1697323" y="256685"/>
            <a:ext cx="12324070" cy="826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4000" dirty="0">
                <a:solidFill>
                  <a:srgbClr val="1A1882"/>
                </a:solidFill>
                <a:ea typeface="思源黑体-粗体 Bold"/>
              </a:rPr>
              <a:t>项目简介 </a:t>
            </a:r>
            <a:r>
              <a:rPr lang="en-US" altLang="zh-CN" sz="4000" dirty="0">
                <a:solidFill>
                  <a:srgbClr val="1A1882"/>
                </a:solidFill>
                <a:ea typeface="思源黑体-粗体 Bold"/>
              </a:rPr>
              <a:t>&amp;</a:t>
            </a:r>
            <a:r>
              <a:rPr lang="zh-CN" altLang="en-US" sz="4000" dirty="0">
                <a:solidFill>
                  <a:srgbClr val="1A1882"/>
                </a:solidFill>
                <a:ea typeface="思源黑体-粗体 Bold"/>
              </a:rPr>
              <a:t> </a:t>
            </a:r>
            <a:r>
              <a:rPr lang="en-US" altLang="zh-CN" sz="4000" dirty="0">
                <a:solidFill>
                  <a:srgbClr val="1A1882"/>
                </a:solidFill>
                <a:ea typeface="思源黑体-粗体 Bold"/>
              </a:rPr>
              <a:t>Evaluation</a:t>
            </a:r>
            <a:endParaRPr lang="en-US" sz="4000" dirty="0">
              <a:solidFill>
                <a:srgbClr val="1A1882"/>
              </a:solidFill>
              <a:ea typeface="思源黑体-粗体 Bold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8A361B-85D8-115C-02E8-CD3D0524D9B2}"/>
              </a:ext>
            </a:extLst>
          </p:cNvPr>
          <p:cNvSpPr txBox="1"/>
          <p:nvPr/>
        </p:nvSpPr>
        <p:spPr>
          <a:xfrm>
            <a:off x="900117" y="1339622"/>
            <a:ext cx="1069555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所有代码已经编译完毕。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 请 </a:t>
            </a:r>
            <a:r>
              <a:rPr lang="en-US" altLang="zh-CN" dirty="0"/>
              <a:t>cd </a:t>
            </a:r>
            <a:r>
              <a:rPr lang="zh-CN" altLang="en-US" dirty="0"/>
              <a:t>到当前目录，建议使用 </a:t>
            </a:r>
            <a:r>
              <a:rPr lang="en-US" altLang="zh-CN" dirty="0" err="1"/>
              <a:t>linux</a:t>
            </a:r>
            <a:r>
              <a:rPr lang="en-US" altLang="zh-CN" dirty="0"/>
              <a:t>/macOS </a:t>
            </a:r>
            <a:r>
              <a:rPr lang="zh-CN" altLang="en-US" dirty="0"/>
              <a:t>环境（项目开发环境为</a:t>
            </a:r>
            <a:r>
              <a:rPr lang="en-US" altLang="zh-CN" dirty="0"/>
              <a:t>macOS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对于 </a:t>
            </a:r>
            <a:r>
              <a:rPr lang="en-US" altLang="zh-CN" dirty="0"/>
              <a:t>SEQ CPU</a:t>
            </a:r>
            <a:r>
              <a:rPr lang="zh-CN" altLang="en-US" dirty="0"/>
              <a:t>，请运行</a:t>
            </a:r>
          </a:p>
          <a:p>
            <a:r>
              <a:rPr lang="en-US" altLang="zh-CN" dirty="0"/>
              <a:t>bash ./</a:t>
            </a:r>
            <a:r>
              <a:rPr lang="en-US" altLang="zh-CN" dirty="0" err="1"/>
              <a:t>test.sh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对于 </a:t>
            </a:r>
            <a:r>
              <a:rPr lang="en-US" altLang="zh-CN" dirty="0"/>
              <a:t>Pipeline CPU</a:t>
            </a:r>
            <a:r>
              <a:rPr lang="zh-CN" altLang="en-US" dirty="0"/>
              <a:t>，请运行</a:t>
            </a:r>
          </a:p>
          <a:p>
            <a:r>
              <a:rPr lang="en-US" altLang="zh-CN" dirty="0"/>
              <a:t>bash ./</a:t>
            </a:r>
            <a:r>
              <a:rPr lang="en-US" altLang="zh-CN" dirty="0" err="1"/>
              <a:t>test_pipe.sh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i="1" dirty="0"/>
              <a:t>对于流水线</a:t>
            </a:r>
            <a:r>
              <a:rPr lang="en-US" altLang="zh-CN" i="1" dirty="0" err="1"/>
              <a:t>cpu</a:t>
            </a:r>
            <a:r>
              <a:rPr lang="zh-CN" altLang="en-US" i="1" dirty="0"/>
              <a:t>，实际上修改</a:t>
            </a:r>
            <a:r>
              <a:rPr lang="en-US" altLang="zh-CN" i="1" dirty="0" err="1"/>
              <a:t>test.py</a:t>
            </a:r>
            <a:r>
              <a:rPr lang="zh-CN" altLang="en-US" i="1" dirty="0"/>
              <a:t>为</a:t>
            </a:r>
            <a:r>
              <a:rPr lang="en-US" altLang="zh-CN" i="1" dirty="0" err="1"/>
              <a:t>pipe_test.py</a:t>
            </a:r>
            <a:r>
              <a:rPr lang="zh-CN" altLang="en-US" i="1" dirty="0"/>
              <a:t>，略过对中间过程的检查，只保留对于最后状态的检查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05F05A-F8FF-6083-796C-30BC7CF5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88" y="5059844"/>
            <a:ext cx="7475486" cy="9170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4982A5-6682-E358-9987-27495E109F11}"/>
              </a:ext>
            </a:extLst>
          </p:cNvPr>
          <p:cNvSpPr txBox="1"/>
          <p:nvPr/>
        </p:nvSpPr>
        <p:spPr>
          <a:xfrm>
            <a:off x="1181073" y="533058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预期效果：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38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38956-7051-E180-0F0D-93829DCD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B5893BA7-92C1-BD9F-A239-9C7A9DA0B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262FAF76-9D15-5F88-B6F7-5EA5C6E3CDC6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200E05-F3A2-9F88-81B1-E6B11E96F82E}"/>
              </a:ext>
            </a:extLst>
          </p:cNvPr>
          <p:cNvSpPr txBox="1"/>
          <p:nvPr/>
        </p:nvSpPr>
        <p:spPr>
          <a:xfrm>
            <a:off x="244438" y="212243"/>
            <a:ext cx="41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</a:t>
            </a:r>
            <a:r>
              <a:rPr lang="en-US" altLang="zh-CN" b="1" dirty="0" err="1"/>
              <a:t>update_pipereg</a:t>
            </a:r>
            <a:r>
              <a:rPr lang="en-US" altLang="zh-CN" b="1" dirty="0"/>
              <a:t>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4729C4-1040-30EB-FF1F-662FAF1FF3B1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B36024-A80D-B994-2A47-DDC3D18769BD}"/>
              </a:ext>
            </a:extLst>
          </p:cNvPr>
          <p:cNvSpPr txBox="1"/>
          <p:nvPr/>
        </p:nvSpPr>
        <p:spPr>
          <a:xfrm>
            <a:off x="7628350" y="2223415"/>
            <a:ext cx="40580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这是每个时钟周期结束的最后，更新</a:t>
            </a:r>
            <a:r>
              <a:rPr lang="en-US" altLang="zh-CN" dirty="0"/>
              <a:t>stall bubble</a:t>
            </a:r>
            <a:r>
              <a:rPr lang="zh-CN" altLang="en-US" dirty="0"/>
              <a:t>，修正分支预测并更新</a:t>
            </a:r>
            <a:r>
              <a:rPr lang="en-US" altLang="zh-CN" dirty="0"/>
              <a:t>F D E M W</a:t>
            </a:r>
            <a:r>
              <a:rPr lang="zh-CN" altLang="en-US" dirty="0"/>
              <a:t>的最核心的部分</a:t>
            </a:r>
          </a:p>
          <a:p>
            <a:endParaRPr lang="zh-CN" altLang="en-US" dirty="0"/>
          </a:p>
          <a:p>
            <a:r>
              <a:rPr lang="en-US" altLang="zh-CN" b="1" dirty="0" err="1"/>
              <a:t>mispredicted</a:t>
            </a:r>
            <a:r>
              <a:rPr lang="en-US" altLang="zh-CN" dirty="0"/>
              <a:t> </a:t>
            </a:r>
            <a:r>
              <a:rPr lang="zh-CN" altLang="en-US" dirty="0"/>
              <a:t>如果</a:t>
            </a:r>
            <a:r>
              <a:rPr lang="en-US" altLang="zh-CN" dirty="0"/>
              <a:t>(</a:t>
            </a:r>
            <a:r>
              <a:rPr lang="en-US" altLang="zh-CN" dirty="0" err="1"/>
              <a:t>E.icode</a:t>
            </a:r>
            <a:r>
              <a:rPr lang="en-US" altLang="zh-CN" dirty="0"/>
              <a:t> == 7 &amp;&amp; !</a:t>
            </a:r>
            <a:r>
              <a:rPr lang="en-US" altLang="zh-CN" dirty="0" err="1"/>
              <a:t>M_in.Cnd</a:t>
            </a:r>
            <a:r>
              <a:rPr lang="en-US" altLang="zh-CN" dirty="0"/>
              <a:t>)</a:t>
            </a:r>
            <a:r>
              <a:rPr lang="zh-CN" altLang="en-US" dirty="0"/>
              <a:t>即当前</a:t>
            </a:r>
            <a:r>
              <a:rPr lang="en-US" altLang="zh-CN" dirty="0"/>
              <a:t>E</a:t>
            </a:r>
            <a:r>
              <a:rPr lang="zh-CN" altLang="en-US" dirty="0"/>
              <a:t>指令为</a:t>
            </a:r>
            <a:r>
              <a:rPr lang="en-US" altLang="zh-CN" dirty="0" err="1"/>
              <a:t>jXX</a:t>
            </a:r>
            <a:r>
              <a:rPr lang="zh-CN" altLang="en-US" dirty="0"/>
              <a:t>且</a:t>
            </a:r>
            <a:r>
              <a:rPr lang="en-US" altLang="zh-CN" dirty="0"/>
              <a:t>E</a:t>
            </a:r>
            <a:r>
              <a:rPr lang="zh-CN" altLang="en-US" dirty="0"/>
              <a:t>已经计算好的条件为假，则出现了错误估计（我们是固定跳转）</a:t>
            </a:r>
            <a:r>
              <a:rPr lang="en-US" altLang="zh-CN" dirty="0" err="1"/>
              <a:t>mispredicted</a:t>
            </a:r>
            <a:r>
              <a:rPr lang="zh-CN" altLang="en-US" dirty="0"/>
              <a:t>的情况，把</a:t>
            </a:r>
            <a:r>
              <a:rPr lang="en-US" altLang="zh-CN" dirty="0"/>
              <a:t>D / </a:t>
            </a:r>
            <a:r>
              <a:rPr lang="en-US" altLang="zh-CN" dirty="0" err="1"/>
              <a:t>E_in</a:t>
            </a:r>
            <a:r>
              <a:rPr lang="zh-CN" altLang="en-US" dirty="0"/>
              <a:t>进入</a:t>
            </a:r>
            <a:r>
              <a:rPr lang="en-US" altLang="zh-CN" dirty="0"/>
              <a:t>bubble</a:t>
            </a:r>
            <a:r>
              <a:rPr lang="zh-CN" altLang="en-US" dirty="0"/>
              <a:t>，因为</a:t>
            </a:r>
            <a:r>
              <a:rPr lang="en-US" altLang="zh-CN" dirty="0"/>
              <a:t>decode</a:t>
            </a:r>
            <a:r>
              <a:rPr lang="zh-CN" altLang="en-US" dirty="0"/>
              <a:t>的是错误</a:t>
            </a:r>
            <a:r>
              <a:rPr lang="en-US" altLang="zh-CN" dirty="0"/>
              <a:t>PC</a:t>
            </a:r>
            <a:r>
              <a:rPr lang="zh-CN" altLang="en-US" dirty="0"/>
              <a:t>；同时</a:t>
            </a:r>
            <a:r>
              <a:rPr lang="en-US" altLang="zh-CN" dirty="0"/>
              <a:t>execute</a:t>
            </a:r>
            <a:r>
              <a:rPr lang="zh-CN" altLang="en-US" dirty="0"/>
              <a:t>的</a:t>
            </a:r>
            <a:r>
              <a:rPr lang="en-US" altLang="zh-CN" dirty="0" err="1"/>
              <a:t>jXX</a:t>
            </a:r>
            <a:r>
              <a:rPr lang="zh-CN" altLang="en-US" dirty="0"/>
              <a:t>不应该执行。不过对于分支预测错误，不需要停止</a:t>
            </a:r>
            <a:r>
              <a:rPr lang="en-US" altLang="zh-CN" dirty="0"/>
              <a:t>fetch</a:t>
            </a:r>
            <a:r>
              <a:rPr lang="zh-CN" altLang="en-US" dirty="0"/>
              <a:t>，</a:t>
            </a:r>
            <a:r>
              <a:rPr lang="en-US" altLang="zh-CN" dirty="0" err="1"/>
              <a:t>F.stall</a:t>
            </a:r>
            <a:r>
              <a:rPr lang="en-US" altLang="zh-CN" dirty="0"/>
              <a:t> = false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019F39-FE06-C38A-8BC9-79DBC76BD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7872" y="212243"/>
            <a:ext cx="7637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7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825A5-9C36-CAA5-C614-ED442C173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3837FBA7-6B37-2A8C-0389-0FB0CB46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273" r="710"/>
          <a:stretch>
            <a:fillRect/>
          </a:stretch>
        </p:blipFill>
        <p:spPr>
          <a:xfrm>
            <a:off x="10589596" y="102403"/>
            <a:ext cx="1357966" cy="146965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C8E821D8-0FCB-0740-1488-21FFA2833984}"/>
              </a:ext>
            </a:extLst>
          </p:cNvPr>
          <p:cNvSpPr txBox="1"/>
          <p:nvPr/>
        </p:nvSpPr>
        <p:spPr>
          <a:xfrm>
            <a:off x="9942784" y="396909"/>
            <a:ext cx="1831290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Helveticish Bold"/>
              </a:rPr>
              <a:t>02</a:t>
            </a:r>
            <a:endParaRPr lang="en-US" altLang="zh-CN" sz="2000" dirty="0">
              <a:solidFill>
                <a:srgbClr val="FFFFFF"/>
              </a:solidFill>
              <a:latin typeface="Helveticish Bold"/>
            </a:endParaRPr>
          </a:p>
          <a:p>
            <a:pPr algn="r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Helveticish Bold"/>
              </a:rPr>
              <a:t>PipeLine</a:t>
            </a:r>
            <a:endParaRPr lang="en-US" sz="2000" dirty="0">
              <a:solidFill>
                <a:srgbClr val="FFFFFF"/>
              </a:solidFill>
              <a:latin typeface="Helveticish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31D569-2806-D1E0-E77B-F2F3D3EA1A3F}"/>
              </a:ext>
            </a:extLst>
          </p:cNvPr>
          <p:cNvSpPr txBox="1"/>
          <p:nvPr/>
        </p:nvSpPr>
        <p:spPr>
          <a:xfrm>
            <a:off x="244438" y="212243"/>
            <a:ext cx="41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核心处理：</a:t>
            </a:r>
            <a:r>
              <a:rPr lang="en-US" altLang="zh-CN" b="1" dirty="0"/>
              <a:t>Y86CPU::</a:t>
            </a:r>
            <a:r>
              <a:rPr lang="en-US" altLang="zh-CN" b="1" dirty="0" err="1"/>
              <a:t>update_pipereg</a:t>
            </a:r>
            <a:r>
              <a:rPr lang="en-US" altLang="zh-CN" b="1" dirty="0"/>
              <a:t>( )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87DCD8-C786-21CD-82BC-1F9254C2C061}"/>
              </a:ext>
            </a:extLst>
          </p:cNvPr>
          <p:cNvSpPr txBox="1"/>
          <p:nvPr/>
        </p:nvSpPr>
        <p:spPr>
          <a:xfrm>
            <a:off x="6225436" y="2755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909C4F-A415-0EAF-C5AD-ECA842640150}"/>
              </a:ext>
            </a:extLst>
          </p:cNvPr>
          <p:cNvSpPr txBox="1"/>
          <p:nvPr/>
        </p:nvSpPr>
        <p:spPr>
          <a:xfrm>
            <a:off x="7415408" y="1139768"/>
            <a:ext cx="4532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ret hazard</a:t>
            </a:r>
            <a:r>
              <a:rPr lang="en-US" altLang="zh-CN" dirty="0"/>
              <a:t> </a:t>
            </a:r>
            <a:r>
              <a:rPr lang="zh-CN" altLang="en-US" dirty="0"/>
              <a:t>如果</a:t>
            </a:r>
            <a:r>
              <a:rPr lang="en-US" altLang="zh-CN" dirty="0"/>
              <a:t>D / M / E</a:t>
            </a:r>
            <a:r>
              <a:rPr lang="zh-CN" altLang="en-US" dirty="0"/>
              <a:t>目前的命令是</a:t>
            </a:r>
            <a:r>
              <a:rPr lang="en-US" altLang="zh-CN" dirty="0"/>
              <a:t>ret</a:t>
            </a:r>
            <a:r>
              <a:rPr lang="zh-CN" altLang="en-US" dirty="0"/>
              <a:t>，则出现了</a:t>
            </a:r>
            <a:r>
              <a:rPr lang="en-US" altLang="zh-CN" dirty="0"/>
              <a:t>ret hazard</a:t>
            </a:r>
            <a:r>
              <a:rPr lang="zh-CN" altLang="en-US" dirty="0"/>
              <a:t>，必须等待</a:t>
            </a:r>
            <a:r>
              <a:rPr lang="en-US" altLang="zh-CN" dirty="0"/>
              <a:t>ret</a:t>
            </a:r>
            <a:r>
              <a:rPr lang="zh-CN" altLang="en-US" dirty="0"/>
              <a:t>运行完成把返回地址从内存读取再顺序执行，因此</a:t>
            </a:r>
            <a:r>
              <a:rPr lang="en-US" altLang="zh-CN" dirty="0"/>
              <a:t>fetch</a:t>
            </a:r>
            <a:r>
              <a:rPr lang="zh-CN" altLang="en-US" dirty="0"/>
              <a:t>需要</a:t>
            </a:r>
            <a:r>
              <a:rPr lang="en-US" altLang="zh-CN" dirty="0"/>
              <a:t>stall</a:t>
            </a:r>
            <a:r>
              <a:rPr lang="zh-CN" altLang="en-US" dirty="0"/>
              <a:t>（后续不会更新</a:t>
            </a:r>
            <a:r>
              <a:rPr lang="en-US" altLang="zh-CN" dirty="0" err="1"/>
              <a:t>F.predPC</a:t>
            </a:r>
            <a:r>
              <a:rPr lang="zh-CN" altLang="en-US" dirty="0"/>
              <a:t>），并且对于</a:t>
            </a:r>
            <a:r>
              <a:rPr lang="en-US" altLang="zh-CN" dirty="0"/>
              <a:t>D</a:t>
            </a:r>
            <a:r>
              <a:rPr lang="zh-CN" altLang="en-US" dirty="0"/>
              <a:t>也需要</a:t>
            </a:r>
            <a:r>
              <a:rPr lang="en-US" altLang="zh-CN" dirty="0"/>
              <a:t>bubble</a:t>
            </a:r>
            <a:r>
              <a:rPr lang="zh-CN" altLang="en-US" dirty="0"/>
              <a:t>，不过如果</a:t>
            </a:r>
            <a:r>
              <a:rPr lang="en-US" altLang="zh-CN" dirty="0"/>
              <a:t>D load use</a:t>
            </a:r>
            <a:r>
              <a:rPr lang="zh-CN" altLang="en-US" dirty="0"/>
              <a:t>，它其实已经被</a:t>
            </a:r>
            <a:r>
              <a:rPr lang="en-US" altLang="zh-CN" dirty="0"/>
              <a:t>stall</a:t>
            </a:r>
            <a:r>
              <a:rPr lang="zh-CN" altLang="en-US" dirty="0"/>
              <a:t>（根据</a:t>
            </a:r>
            <a:r>
              <a:rPr lang="en-US" altLang="zh-CN" dirty="0" err="1"/>
              <a:t>E_in</a:t>
            </a:r>
            <a:r>
              <a:rPr lang="zh-CN" altLang="en-US" dirty="0"/>
              <a:t>是否需要</a:t>
            </a:r>
            <a:r>
              <a:rPr lang="en-US" altLang="zh-CN" dirty="0"/>
              <a:t>bubble</a:t>
            </a:r>
            <a:r>
              <a:rPr lang="zh-CN" altLang="en-US" dirty="0"/>
              <a:t>来判断，这是</a:t>
            </a:r>
            <a:r>
              <a:rPr lang="en-US" altLang="zh-CN" dirty="0"/>
              <a:t>decode</a:t>
            </a:r>
            <a:r>
              <a:rPr lang="zh-CN" altLang="en-US" dirty="0"/>
              <a:t>设置的，如果上一条</a:t>
            </a:r>
            <a:r>
              <a:rPr lang="en-US" altLang="zh-CN" dirty="0" err="1"/>
              <a:t>mrmovq</a:t>
            </a:r>
            <a:r>
              <a:rPr lang="en-US" altLang="zh-CN" dirty="0"/>
              <a:t> </a:t>
            </a:r>
            <a:r>
              <a:rPr lang="en-US" altLang="zh-CN" dirty="0" err="1"/>
              <a:t>popq</a:t>
            </a:r>
            <a:r>
              <a:rPr lang="zh-CN" altLang="en-US" dirty="0"/>
              <a:t>要用这一条的结果则</a:t>
            </a:r>
            <a:r>
              <a:rPr lang="en-US" altLang="zh-CN" dirty="0"/>
              <a:t>bubble</a:t>
            </a:r>
            <a:r>
              <a:rPr lang="zh-CN" altLang="en-US" dirty="0"/>
              <a:t>）</a:t>
            </a:r>
          </a:p>
          <a:p>
            <a:endParaRPr lang="en-US" altLang="zh-CN" b="1" dirty="0"/>
          </a:p>
          <a:p>
            <a:r>
              <a:rPr lang="zh-CN" altLang="en-US" b="1" dirty="0"/>
              <a:t>修改</a:t>
            </a:r>
            <a:r>
              <a:rPr lang="en-US" altLang="zh-CN" b="1" dirty="0" err="1"/>
              <a:t>predPC</a:t>
            </a:r>
            <a:r>
              <a:rPr lang="en-US" altLang="zh-CN" dirty="0"/>
              <a:t> </a:t>
            </a:r>
            <a:r>
              <a:rPr lang="zh-CN" altLang="en-US" dirty="0"/>
              <a:t>如果</a:t>
            </a:r>
            <a:r>
              <a:rPr lang="en-US" altLang="zh-CN" dirty="0"/>
              <a:t>ret</a:t>
            </a:r>
            <a:r>
              <a:rPr lang="zh-CN" altLang="en-US" dirty="0"/>
              <a:t>已经完成（</a:t>
            </a:r>
            <a:r>
              <a:rPr lang="en-US" altLang="zh-CN" dirty="0"/>
              <a:t>writeback</a:t>
            </a:r>
            <a:r>
              <a:rPr lang="zh-CN" altLang="en-US" dirty="0"/>
              <a:t>阶段为</a:t>
            </a:r>
            <a:r>
              <a:rPr lang="en-US" altLang="zh-CN" dirty="0"/>
              <a:t>ret</a:t>
            </a:r>
            <a:r>
              <a:rPr lang="zh-CN" altLang="en-US" dirty="0"/>
              <a:t>），则下一条</a:t>
            </a:r>
            <a:r>
              <a:rPr lang="en-US" altLang="zh-CN" dirty="0"/>
              <a:t>PC</a:t>
            </a:r>
            <a:r>
              <a:rPr lang="zh-CN" altLang="en-US" dirty="0"/>
              <a:t>为</a:t>
            </a:r>
            <a:r>
              <a:rPr lang="en-US" altLang="zh-CN" dirty="0" err="1"/>
              <a:t>W.valM</a:t>
            </a:r>
            <a:r>
              <a:rPr lang="zh-CN" altLang="en-US" dirty="0"/>
              <a:t>。此外还需要重新初始化</a:t>
            </a:r>
            <a:r>
              <a:rPr lang="en-US" altLang="zh-CN" dirty="0"/>
              <a:t>D</a:t>
            </a:r>
            <a:r>
              <a:rPr lang="zh-CN" altLang="en-US" dirty="0"/>
              <a:t>的上下文，防止</a:t>
            </a:r>
            <a:r>
              <a:rPr lang="en-US" altLang="zh-CN" dirty="0"/>
              <a:t>ret hazard</a:t>
            </a:r>
            <a:r>
              <a:rPr lang="zh-CN" altLang="en-US" dirty="0"/>
              <a:t>中错误</a:t>
            </a:r>
            <a:r>
              <a:rPr lang="en-US" altLang="zh-CN" dirty="0"/>
              <a:t>PC</a:t>
            </a:r>
            <a:r>
              <a:rPr lang="zh-CN" altLang="en-US" dirty="0"/>
              <a:t>往下传</a:t>
            </a:r>
          </a:p>
          <a:p>
            <a:endParaRPr lang="zh-CN" altLang="en-US" dirty="0"/>
          </a:p>
          <a:p>
            <a:r>
              <a:rPr lang="zh-CN" altLang="en-US" dirty="0"/>
              <a:t>如果分支预测错误，则</a:t>
            </a:r>
            <a:r>
              <a:rPr lang="en-US" altLang="zh-CN" dirty="0" err="1"/>
              <a:t>f_predPC</a:t>
            </a:r>
            <a:r>
              <a:rPr lang="en-US" altLang="zh-CN" dirty="0"/>
              <a:t> = </a:t>
            </a:r>
            <a:r>
              <a:rPr lang="en-US" altLang="zh-CN" dirty="0" err="1"/>
              <a:t>E.valP</a:t>
            </a:r>
            <a:r>
              <a:rPr lang="zh-CN" altLang="en-US" dirty="0"/>
              <a:t>，即用正确的</a:t>
            </a:r>
            <a:r>
              <a:rPr lang="en-US" altLang="zh-CN" dirty="0"/>
              <a:t>fall-through</a:t>
            </a:r>
            <a:r>
              <a:rPr lang="zh-CN" altLang="en-US" dirty="0"/>
              <a:t>的</a:t>
            </a:r>
            <a:r>
              <a:rPr lang="en-US" altLang="zh-CN" dirty="0"/>
              <a:t>PC</a:t>
            </a:r>
            <a:r>
              <a:rPr lang="zh-CN" altLang="en-US" dirty="0"/>
              <a:t>覆盖之前</a:t>
            </a:r>
            <a:r>
              <a:rPr lang="en-US" altLang="zh-CN" dirty="0"/>
              <a:t>fetch</a:t>
            </a:r>
            <a:r>
              <a:rPr lang="zh-CN" altLang="en-US" dirty="0"/>
              <a:t>中的预测，之后重新开始取址</a:t>
            </a:r>
          </a:p>
          <a:p>
            <a:endParaRPr lang="zh-CN" altLang="en-US" dirty="0"/>
          </a:p>
          <a:p>
            <a:r>
              <a:rPr lang="zh-CN" altLang="en-US" dirty="0"/>
              <a:t>最后，一次更新</a:t>
            </a:r>
            <a:r>
              <a:rPr lang="en-US" altLang="zh-CN" dirty="0"/>
              <a:t>D = D_in </a:t>
            </a:r>
            <a:r>
              <a:rPr lang="en-US" altLang="zh-CN" dirty="0" err="1"/>
              <a:t>stc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FCA36C-C4BE-DC9D-8352-76DBC1169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7872" y="212243"/>
            <a:ext cx="7637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20419" r="11372"/>
          <a:stretch>
            <a:fillRect/>
          </a:stretch>
        </p:blipFill>
        <p:spPr>
          <a:xfrm>
            <a:off x="4518499" y="-121842"/>
            <a:ext cx="7673501" cy="710168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61732" y="1111170"/>
            <a:ext cx="9132425" cy="5746830"/>
          </a:xfrm>
          <a:prstGeom prst="rect">
            <a:avLst/>
          </a:prstGeom>
          <a:solidFill>
            <a:srgbClr val="1A1882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75834" y="-121841"/>
            <a:ext cx="8707062" cy="1083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dirty="0">
                <a:solidFill>
                  <a:srgbClr val="191882"/>
                </a:solidFill>
                <a:ea typeface="思源黑体-粗体 Bold"/>
              </a:rPr>
              <a:t>附录</a:t>
            </a:r>
            <a:r>
              <a:rPr lang="zh-CN" altLang="en-US" sz="4800" dirty="0">
                <a:solidFill>
                  <a:srgbClr val="191882"/>
                </a:solidFill>
                <a:ea typeface="思源黑体-粗体 Bold"/>
              </a:rPr>
              <a:t> </a:t>
            </a:r>
            <a:r>
              <a:rPr lang="en-US" altLang="zh-CN" sz="4800" dirty="0">
                <a:solidFill>
                  <a:srgbClr val="191882"/>
                </a:solidFill>
                <a:ea typeface="思源黑体-粗体 Bold"/>
              </a:rPr>
              <a:t> </a:t>
            </a:r>
            <a:r>
              <a:rPr lang="en-US" altLang="zh-CN" sz="1600" dirty="0">
                <a:solidFill>
                  <a:srgbClr val="191882"/>
                </a:solidFill>
                <a:ea typeface="思源黑体-粗体 Bold"/>
              </a:rPr>
              <a:t>code at : </a:t>
            </a:r>
            <a:r>
              <a:rPr lang="en-US" altLang="zh-CN" sz="1600" dirty="0">
                <a:solidFill>
                  <a:srgbClr val="191882"/>
                </a:solidFill>
                <a:ea typeface="思源黑体-粗体 Bold"/>
                <a:hlinkClick r:id="rId3"/>
              </a:rPr>
              <a:t>https://github.com/VagRant2333/Y86-64-Simulator</a:t>
            </a:r>
            <a:endParaRPr lang="en-US" sz="1600" dirty="0">
              <a:solidFill>
                <a:srgbClr val="191882"/>
              </a:solidFill>
              <a:ea typeface="思源黑体-粗体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32953" b="40245"/>
          <a:stretch>
            <a:fillRect/>
          </a:stretch>
        </p:blipFill>
        <p:spPr>
          <a:xfrm>
            <a:off x="8788400" y="261281"/>
            <a:ext cx="2997200" cy="103953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A0030A9-F9E3-F858-5325-9371479BD3B8}"/>
              </a:ext>
            </a:extLst>
          </p:cNvPr>
          <p:cNvSpPr txBox="1"/>
          <p:nvPr/>
        </p:nvSpPr>
        <p:spPr>
          <a:xfrm>
            <a:off x="9413113" y="5710093"/>
            <a:ext cx="373167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报告人：邱深凌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学号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：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24300240123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ICS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 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PJ pre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52E630-F8C7-23F0-11C6-3DDCD8ED6466}"/>
              </a:ext>
            </a:extLst>
          </p:cNvPr>
          <p:cNvSpPr txBox="1"/>
          <p:nvPr/>
        </p:nvSpPr>
        <p:spPr>
          <a:xfrm>
            <a:off x="109479" y="1111170"/>
            <a:ext cx="8803028" cy="566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zh-CN" altLang="en-US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一、参考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CN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Y86-64</a:t>
            </a: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Bryant, R. E., &amp; 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O'Hallaron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D. R. (2016). Computer systems: A programmer's perspective(3rd ed.). 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机械工业出版社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www.cs.williams.edu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/~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jeannie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/cs237/slides/lecture14.pdf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www.bilibili.com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/video/BV12p4y1b7Zo/?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spm_id_from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=333.337.search-card.all.click&amp;vd_source=885276c19c3f499c0ed2a1e7dde296b8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ultrafish.io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/post/Y86-64-learning-2</a:t>
            </a:r>
          </a:p>
          <a:p>
            <a:pPr>
              <a:lnSpc>
                <a:spcPts val="1350"/>
              </a:lnSpc>
              <a:buNone/>
            </a:pP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CN" altLang="en-US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流水线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www.youtube.com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watch?v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=tvrS5L-Y2LY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bobcn.github.io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/2018/03/30/make_y86_cpu_5/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ThayerAckerman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/y86-simulator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www.cs.williams.edu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/~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jeannie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/cs237/slides/lecture19.pdf</a:t>
            </a:r>
          </a:p>
          <a:p>
            <a:pPr>
              <a:lnSpc>
                <a:spcPts val="1350"/>
              </a:lnSpc>
              <a:buNone/>
            </a:pP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CN" altLang="en-US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代码实现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nightrain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-vampire/ICS-Y86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nlohmann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json</a:t>
            </a: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CN" altLang="en-US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分支预测</a:t>
            </a:r>
            <a:endParaRPr lang="zh-CN" altLang="en-U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zhuanlan.zhihu.com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/p/22469702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zhuanlan.zhihu.com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/p/602635898</a:t>
            </a:r>
            <a:b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CN" altLang="en-US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二、</a:t>
            </a:r>
            <a:r>
              <a:rPr lang="en-US" altLang="zh-CN" sz="1100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Declearation</a:t>
            </a:r>
            <a:r>
              <a:rPr lang="en-US" altLang="zh-CN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en-US" altLang="zh-CN" sz="1100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genAI</a:t>
            </a:r>
            <a:r>
              <a:rPr lang="en-US" altLang="zh-CN" sz="1100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use</a:t>
            </a:r>
            <a:endParaRPr lang="en-US" altLang="zh-CN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本项目实现中：</a:t>
            </a:r>
          </a:p>
          <a:p>
            <a:pPr>
              <a:lnSpc>
                <a:spcPts val="1350"/>
              </a:lnSpc>
              <a:buNone/>
            </a:pP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基础代码框架由作者完成，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parse JSON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部分使用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genAI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辅助；</a:t>
            </a:r>
          </a:p>
          <a:p>
            <a:pPr>
              <a:lnSpc>
                <a:spcPts val="1350"/>
              </a:lnSpc>
              <a:buNone/>
            </a:pP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调试过程中使用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辅助解读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diff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和排查问题；</a:t>
            </a:r>
          </a:p>
          <a:p>
            <a:pPr>
              <a:lnSpc>
                <a:spcPts val="1350"/>
              </a:lnSpc>
              <a:buNone/>
            </a:pP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完成之后为了整理混乱的代码并解决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bug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，使用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进行了一轮代码风格检查，优化封装。</a:t>
            </a:r>
          </a:p>
          <a:p>
            <a:pPr>
              <a:lnSpc>
                <a:spcPts val="1350"/>
              </a:lnSpc>
              <a:buNone/>
            </a:pPr>
            <a:r>
              <a:rPr lang="en-US" altLang="zh-CN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pipe_test.py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使用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基于</a:t>
            </a:r>
            <a:r>
              <a:rPr lang="en-US" altLang="zh-CN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test.py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修改而来；</a:t>
            </a:r>
          </a:p>
          <a:p>
            <a:pPr>
              <a:lnSpc>
                <a:spcPts val="1350"/>
              </a:lnSpc>
              <a:buNone/>
            </a:pP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其余内容，包括但不限于代码、最终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PJ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报告以及汇报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ppt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都由作者完成，且保证</a:t>
            </a:r>
            <a:r>
              <a:rPr lang="en-US" altLang="zh-CN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zh-CN" altLang="en-U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生成代码经过作者逐行检查。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8384" r="41610" b="5217"/>
          <a:stretch>
            <a:fillRect/>
          </a:stretch>
        </p:blipFill>
        <p:spPr>
          <a:xfrm>
            <a:off x="4849711" y="0"/>
            <a:ext cx="7342289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88900"/>
            <a:ext cx="4849711" cy="7035800"/>
          </a:xfrm>
          <a:prstGeom prst="rect">
            <a:avLst/>
          </a:prstGeom>
          <a:solidFill>
            <a:srgbClr val="1A1882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999"/>
          </a:blip>
          <a:srcRect/>
          <a:stretch>
            <a:fillRect/>
          </a:stretch>
        </p:blipFill>
        <p:spPr>
          <a:xfrm>
            <a:off x="0" y="-88900"/>
            <a:ext cx="4849711" cy="72745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1579950"/>
            <a:ext cx="340484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zh-CN" altLang="en-US" sz="6000" dirty="0">
                <a:solidFill>
                  <a:srgbClr val="FFFFFF"/>
                </a:solidFill>
                <a:ea typeface="思源黑体-粗体 Bold"/>
              </a:rPr>
              <a:t>谢谢！</a:t>
            </a:r>
            <a:endParaRPr lang="en-US" altLang="zh-CN" sz="6000" dirty="0">
              <a:solidFill>
                <a:srgbClr val="FFFFFF"/>
              </a:solidFill>
              <a:ea typeface="思源黑体-粗体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4000"/>
          </a:blip>
          <a:srcRect l="1083" r="1083" b="7257"/>
          <a:stretch>
            <a:fillRect/>
          </a:stretch>
        </p:blipFill>
        <p:spPr>
          <a:xfrm>
            <a:off x="273539" y="5967988"/>
            <a:ext cx="1618391" cy="73765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61D07AF-20E4-0B01-7752-AD926698AA6E}"/>
              </a:ext>
            </a:extLst>
          </p:cNvPr>
          <p:cNvSpPr txBox="1"/>
          <p:nvPr/>
        </p:nvSpPr>
        <p:spPr>
          <a:xfrm>
            <a:off x="5362396" y="1110536"/>
            <a:ext cx="6829604" cy="243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en-US" altLang="zh-CN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ICS</a:t>
            </a:r>
            <a:r>
              <a:rPr lang="zh-CN" altLang="en-US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期末</a:t>
            </a:r>
            <a:r>
              <a:rPr lang="en-US" altLang="zh-CN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PJ</a:t>
            </a:r>
            <a:r>
              <a:rPr lang="zh-CN" altLang="en-US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汇报</a:t>
            </a:r>
            <a:endParaRPr lang="en-US" altLang="zh-CN" sz="4800" dirty="0">
              <a:solidFill>
                <a:srgbClr val="19188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10401"/>
              </a:lnSpc>
            </a:pPr>
            <a:r>
              <a:rPr lang="en-US" altLang="zh-CN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Y86-64 </a:t>
            </a:r>
            <a:r>
              <a:rPr lang="en-US" altLang="zh-CN" sz="4800" dirty="0" err="1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PipeLine</a:t>
            </a:r>
            <a:r>
              <a:rPr lang="en-US" altLang="zh-CN" sz="4800" dirty="0">
                <a:solidFill>
                  <a:srgbClr val="19188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CPU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13B698F-421B-957B-D583-1032EA0EA3F1}"/>
              </a:ext>
            </a:extLst>
          </p:cNvPr>
          <p:cNvSpPr txBox="1"/>
          <p:nvPr/>
        </p:nvSpPr>
        <p:spPr>
          <a:xfrm>
            <a:off x="5362396" y="5099865"/>
            <a:ext cx="373167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报告人：邱深凌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66" spc="69" dirty="0" err="1">
                <a:solidFill>
                  <a:srgbClr val="000000"/>
                </a:solidFill>
                <a:ea typeface="思源黑体-粗体"/>
              </a:rPr>
              <a:t>学号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：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24300240123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ICS</a:t>
            </a:r>
            <a:r>
              <a:rPr lang="zh-CN" altLang="en-US" sz="1666" spc="69" dirty="0">
                <a:solidFill>
                  <a:srgbClr val="000000"/>
                </a:solidFill>
                <a:ea typeface="思源黑体-粗体"/>
              </a:rPr>
              <a:t> </a:t>
            </a:r>
            <a:r>
              <a:rPr lang="en-US" altLang="zh-CN" sz="1666" spc="69" dirty="0">
                <a:solidFill>
                  <a:srgbClr val="000000"/>
                </a:solidFill>
                <a:ea typeface="思源黑体-粗体"/>
              </a:rPr>
              <a:t>PJ pre</a:t>
            </a:r>
            <a:endParaRPr lang="en-US" sz="1666" spc="69" dirty="0">
              <a:solidFill>
                <a:srgbClr val="000000"/>
              </a:solidFill>
              <a:ea typeface="思源黑体-粗体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07D4952-00FD-C118-2704-B659930A75EF}"/>
              </a:ext>
            </a:extLst>
          </p:cNvPr>
          <p:cNvSpPr txBox="1"/>
          <p:nvPr/>
        </p:nvSpPr>
        <p:spPr>
          <a:xfrm>
            <a:off x="5335388" y="43483"/>
            <a:ext cx="6702283" cy="978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zh-CN" sz="1600" dirty="0">
                <a:solidFill>
                  <a:srgbClr val="191882"/>
                </a:solidFill>
                <a:ea typeface="思源黑体-粗体 Bold"/>
              </a:rPr>
              <a:t>code at : </a:t>
            </a:r>
            <a:r>
              <a:rPr lang="en-US" altLang="zh-CN" sz="1600" dirty="0">
                <a:solidFill>
                  <a:srgbClr val="191882"/>
                </a:solidFill>
                <a:ea typeface="思源黑体-粗体 Bold"/>
                <a:hlinkClick r:id="rId5"/>
              </a:rPr>
              <a:t>https://github.com/VagRant2333/Y86-64-Simulator</a:t>
            </a:r>
            <a:endParaRPr lang="en-US" sz="1600" dirty="0">
              <a:solidFill>
                <a:srgbClr val="191882"/>
              </a:solidFill>
              <a:ea typeface="思源黑体-粗体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-16762"/>
            <a:ext cx="10820400" cy="6874762"/>
          </a:xfrm>
          <a:prstGeom prst="rect">
            <a:avLst/>
          </a:prstGeom>
          <a:solidFill>
            <a:srgbClr val="1A1882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70245" b="13954"/>
          <a:stretch>
            <a:fillRect/>
          </a:stretch>
        </p:blipFill>
        <p:spPr>
          <a:xfrm>
            <a:off x="7306621" y="-956338"/>
            <a:ext cx="4199579" cy="473715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137630" y="2505432"/>
            <a:ext cx="9916740" cy="36667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2373191" y="3415844"/>
            <a:ext cx="697035" cy="159767"/>
            <a:chOff x="0" y="0"/>
            <a:chExt cx="2493356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7842427" y="3415844"/>
            <a:ext cx="697035" cy="159767"/>
            <a:chOff x="0" y="0"/>
            <a:chExt cx="249335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2373191" y="5180811"/>
            <a:ext cx="697035" cy="159767"/>
            <a:chOff x="0" y="0"/>
            <a:chExt cx="2493356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4495813" y="4323727"/>
            <a:ext cx="3200375" cy="159767"/>
            <a:chOff x="0" y="0"/>
            <a:chExt cx="11448024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1448024" cy="69850"/>
            </a:xfrm>
            <a:custGeom>
              <a:avLst/>
              <a:gdLst/>
              <a:ahLst/>
              <a:cxnLst/>
              <a:rect l="l" t="t" r="r" b="b"/>
              <a:pathLst>
                <a:path w="11448024" h="69850">
                  <a:moveTo>
                    <a:pt x="1115719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1448024" y="69850"/>
                  </a:lnTo>
                  <a:lnTo>
                    <a:pt x="114480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509047" y="4258932"/>
            <a:ext cx="9173906" cy="159767"/>
            <a:chOff x="0" y="0"/>
            <a:chExt cx="32815873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32815873" cy="69850"/>
            </a:xfrm>
            <a:custGeom>
              <a:avLst/>
              <a:gdLst/>
              <a:ahLst/>
              <a:cxnLst/>
              <a:rect l="l" t="t" r="r" b="b"/>
              <a:pathLst>
                <a:path w="32815873" h="69850">
                  <a:moveTo>
                    <a:pt x="325250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2815873" y="69850"/>
                  </a:lnTo>
                  <a:lnTo>
                    <a:pt x="328158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7842427" y="5180811"/>
            <a:ext cx="697035" cy="159767"/>
            <a:chOff x="0" y="0"/>
            <a:chExt cx="2493356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2120" y="679450"/>
            <a:ext cx="228818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ea typeface="思源黑体-粗体 Bold"/>
              </a:rPr>
              <a:t>目录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9022" y="3092103"/>
            <a:ext cx="2862366" cy="4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ea typeface="思源黑体-粗体 Bold"/>
              </a:rPr>
              <a:t>Y86-64回顾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89022" y="4893127"/>
            <a:ext cx="3079964" cy="4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 err="1">
                <a:solidFill>
                  <a:srgbClr val="000000"/>
                </a:solidFill>
                <a:ea typeface="思源黑体-粗体 Bold"/>
              </a:rPr>
              <a:t>PipeLine</a:t>
            </a:r>
            <a:r>
              <a:rPr lang="en-US" sz="2800" dirty="0">
                <a:solidFill>
                  <a:srgbClr val="000000"/>
                </a:solidFill>
                <a:ea typeface="思源黑体-粗体 Bold"/>
              </a:rPr>
              <a:t>-CPU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46696" y="3092103"/>
            <a:ext cx="2236257" cy="42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ea typeface="思源黑体-粗体 Bold"/>
              </a:rPr>
              <a:t>SEQ-CPU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6696" y="4893127"/>
            <a:ext cx="2236257" cy="42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000000"/>
                </a:solidFill>
                <a:ea typeface="思源黑体-粗体 Bold"/>
              </a:rPr>
              <a:t>附录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04054" y="924560"/>
            <a:ext cx="2347334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Helveticish Bold"/>
              </a:rPr>
              <a:t>CONTENTS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2120" y="2847628"/>
            <a:ext cx="1182101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594">
                <a:solidFill>
                  <a:srgbClr val="1A1882"/>
                </a:solidFill>
                <a:latin typeface="Helveticish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2120" y="4648652"/>
            <a:ext cx="1182101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594">
                <a:solidFill>
                  <a:srgbClr val="1A1882"/>
                </a:solidFill>
                <a:latin typeface="Helveticish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89794" y="2847628"/>
            <a:ext cx="1182101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594">
                <a:solidFill>
                  <a:srgbClr val="1A1882"/>
                </a:solidFill>
                <a:latin typeface="Helveticish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89794" y="4648652"/>
            <a:ext cx="1182101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594" dirty="0">
                <a:solidFill>
                  <a:srgbClr val="1A1882"/>
                </a:solidFill>
                <a:latin typeface="Helveticish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7F76A-4627-2DAE-4400-E9FD7036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67F19E2-788D-866A-B02C-9C10719C6B89}"/>
              </a:ext>
            </a:extLst>
          </p:cNvPr>
          <p:cNvSpPr/>
          <p:nvPr/>
        </p:nvSpPr>
        <p:spPr>
          <a:xfrm>
            <a:off x="-220208" y="0"/>
            <a:ext cx="224065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868F41-6DFE-475D-9908-116B9E32A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63530" b="13954"/>
          <a:stretch>
            <a:fillRect/>
          </a:stretch>
        </p:blipFill>
        <p:spPr>
          <a:xfrm>
            <a:off x="-2002960" y="1082937"/>
            <a:ext cx="5098476" cy="469212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6B2DAC3-61A7-4748-8029-6E81D4916371}"/>
              </a:ext>
            </a:extLst>
          </p:cNvPr>
          <p:cNvSpPr txBox="1"/>
          <p:nvPr/>
        </p:nvSpPr>
        <p:spPr>
          <a:xfrm>
            <a:off x="470121" y="0"/>
            <a:ext cx="12324070" cy="826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zh-CN" sz="4000" dirty="0">
                <a:solidFill>
                  <a:srgbClr val="1A1882"/>
                </a:solidFill>
                <a:ea typeface="思源黑体-粗体 Bold"/>
              </a:rPr>
              <a:t>Y86-64 CPU Architecture</a:t>
            </a:r>
            <a:endParaRPr lang="en-US" sz="4000" dirty="0">
              <a:solidFill>
                <a:srgbClr val="1A1882"/>
              </a:solidFill>
              <a:ea typeface="思源黑体-粗体 Bol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270714-C4EF-3990-6258-52B3D74A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62" y="136288"/>
            <a:ext cx="4817778" cy="62303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AAC5C8-6857-1BD9-F8C9-BFACF0D4C70F}"/>
              </a:ext>
            </a:extLst>
          </p:cNvPr>
          <p:cNvSpPr txBox="1"/>
          <p:nvPr/>
        </p:nvSpPr>
        <p:spPr>
          <a:xfrm>
            <a:off x="1312763" y="965148"/>
            <a:ext cx="9080338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zh-CN" sz="1600" b="1" dirty="0">
                <a:effectLst/>
                <a:latin typeface="Menlo" panose="020B0609030804020204" pitchFamily="49" charset="0"/>
              </a:rPr>
              <a:t>15</a:t>
            </a:r>
            <a:r>
              <a:rPr lang="zh-CN" altLang="en-US" sz="1600" b="1" dirty="0">
                <a:effectLst/>
                <a:latin typeface="Menlo" panose="020B0609030804020204" pitchFamily="49" charset="0"/>
              </a:rPr>
              <a:t>个寄存器</a:t>
            </a:r>
            <a:endParaRPr lang="zh-CN" altLang="en-US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rax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rcx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rdx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rbx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rsp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rbp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rsi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, 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rdi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%r8, %r9, %r10, %r11, %r12, %r13, %r14</a:t>
            </a:r>
          </a:p>
          <a:p>
            <a:pPr>
              <a:lnSpc>
                <a:spcPts val="1800"/>
              </a:lnSpc>
              <a:buNone/>
            </a:pPr>
            <a:r>
              <a:rPr lang="zh-CN" altLang="en-US" sz="1600" b="0" dirty="0">
                <a:effectLst/>
                <a:latin typeface="Menlo" panose="020B0609030804020204" pitchFamily="49" charset="0"/>
              </a:rPr>
              <a:t>每个寄存器有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4-bit ID</a:t>
            </a:r>
          </a:p>
          <a:p>
            <a:pPr>
              <a:lnSpc>
                <a:spcPts val="1800"/>
              </a:lnSpc>
              <a:buNone/>
            </a:pP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1" dirty="0">
                <a:effectLst/>
                <a:latin typeface="Menlo" panose="020B0609030804020204" pitchFamily="49" charset="0"/>
              </a:rPr>
              <a:t>程序计数器 </a:t>
            </a:r>
            <a:r>
              <a:rPr lang="en-US" altLang="zh-CN" sz="1600" b="1" dirty="0">
                <a:effectLst/>
                <a:latin typeface="Menlo" panose="020B0609030804020204" pitchFamily="49" charset="0"/>
              </a:rPr>
              <a:t>PC</a:t>
            </a:r>
            <a:r>
              <a:rPr lang="zh-CN" altLang="en-US" sz="1600" b="1" dirty="0">
                <a:effectLst/>
                <a:latin typeface="Menlo" panose="020B0609030804020204" pitchFamily="49" charset="0"/>
              </a:rPr>
              <a:t>（</a:t>
            </a:r>
            <a:r>
              <a:rPr lang="en-US" altLang="zh-CN" sz="1600" b="1" dirty="0">
                <a:effectLst/>
                <a:latin typeface="Menlo" panose="020B0609030804020204" pitchFamily="49" charset="0"/>
              </a:rPr>
              <a:t>Program Counter</a:t>
            </a:r>
            <a:r>
              <a:rPr lang="zh-CN" altLang="en-US" sz="1600" b="1" dirty="0">
                <a:effectLst/>
                <a:latin typeface="Menlo" panose="020B0609030804020204" pitchFamily="49" charset="0"/>
              </a:rPr>
              <a:t>）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0" dirty="0">
                <a:effectLst/>
                <a:latin typeface="Menlo" panose="020B0609030804020204" pitchFamily="49" charset="0"/>
              </a:rPr>
              <a:t>下一条将要执行的指令的地址</a:t>
            </a:r>
            <a:br>
              <a:rPr lang="zh-CN" altLang="en-US" sz="1600" b="0" dirty="0">
                <a:effectLst/>
                <a:latin typeface="Menlo" panose="020B0609030804020204" pitchFamily="49" charset="0"/>
              </a:rPr>
            </a:br>
            <a:endParaRPr lang="zh-CN" altLang="en-US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1" dirty="0">
                <a:effectLst/>
                <a:latin typeface="Menlo" panose="020B0609030804020204" pitchFamily="49" charset="0"/>
              </a:rPr>
              <a:t>Condition Codes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ZF SF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OF</a:t>
            </a:r>
            <a:br>
              <a:rPr lang="en-US" altLang="zh-CN" sz="1600" b="0" dirty="0">
                <a:effectLst/>
                <a:latin typeface="Menlo" panose="020B0609030804020204" pitchFamily="49" charset="0"/>
              </a:rPr>
            </a:b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1" dirty="0">
                <a:effectLst/>
                <a:latin typeface="Menlo" panose="020B0609030804020204" pitchFamily="49" charset="0"/>
              </a:rPr>
              <a:t>状态码 </a:t>
            </a:r>
            <a:r>
              <a:rPr lang="en-US" altLang="zh-CN" sz="1600" b="1" dirty="0">
                <a:effectLst/>
                <a:latin typeface="Menlo" panose="020B0609030804020204" pitchFamily="49" charset="0"/>
              </a:rPr>
              <a:t>Stat</a:t>
            </a:r>
            <a:endParaRPr lang="en-US" altLang="zh-CN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AOK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：正常运行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HLT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：执行到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halt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ADR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：地址错误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effectLst/>
                <a:latin typeface="Menlo" panose="020B0609030804020204" pitchFamily="49" charset="0"/>
              </a:rPr>
              <a:t>INS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：非法指令</a:t>
            </a:r>
          </a:p>
          <a:p>
            <a:pPr>
              <a:lnSpc>
                <a:spcPts val="1800"/>
              </a:lnSpc>
              <a:buNone/>
            </a:pPr>
            <a:endParaRPr lang="zh-CN" altLang="en-US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1" dirty="0">
                <a:effectLst/>
                <a:latin typeface="Menlo" panose="020B0609030804020204" pitchFamily="49" charset="0"/>
              </a:rPr>
              <a:t>指令</a:t>
            </a:r>
            <a:r>
              <a:rPr lang="zh-CN" altLang="en-US" sz="1600" dirty="0">
                <a:latin typeface="Menlo" panose="020B0609030804020204" pitchFamily="49" charset="0"/>
              </a:rPr>
              <a:t> 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icode:ifun</a:t>
            </a:r>
            <a:r>
              <a:rPr lang="zh-CN" altLang="en-US" sz="1600" dirty="0">
                <a:latin typeface="Menlo" panose="020B0609030804020204" pitchFamily="49" charset="0"/>
              </a:rPr>
              <a:t> 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rA:rB</a:t>
            </a:r>
            <a:endParaRPr lang="en-US" altLang="zh-CN" sz="1600" dirty="0"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0" dirty="0">
                <a:effectLst/>
                <a:latin typeface="Menlo" panose="020B0609030804020204" pitchFamily="49" charset="0"/>
              </a:rPr>
              <a:t>常数 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valC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（偏移量等）</a:t>
            </a:r>
          </a:p>
          <a:p>
            <a:pPr>
              <a:lnSpc>
                <a:spcPts val="1800"/>
              </a:lnSpc>
              <a:buNone/>
            </a:pPr>
            <a:endParaRPr lang="zh-CN" altLang="en-US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1" dirty="0">
                <a:effectLst/>
                <a:latin typeface="Menlo" panose="020B0609030804020204" pitchFamily="49" charset="0"/>
              </a:rPr>
              <a:t>调用栈</a:t>
            </a:r>
            <a:endParaRPr lang="zh-CN" altLang="en-US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sz="1600" b="0" dirty="0">
                <a:effectLst/>
                <a:latin typeface="Menlo" panose="020B0609030804020204" pitchFamily="49" charset="0"/>
              </a:rPr>
              <a:t>栈指针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%</a:t>
            </a:r>
            <a:r>
              <a:rPr lang="en-US" altLang="zh-CN" sz="1600" b="0" dirty="0" err="1">
                <a:effectLst/>
                <a:latin typeface="Menlo" panose="020B0609030804020204" pitchFamily="49" charset="0"/>
              </a:rPr>
              <a:t>rsp</a:t>
            </a:r>
            <a:r>
              <a:rPr lang="zh-CN" altLang="en-US" sz="1600" b="0" dirty="0">
                <a:effectLst/>
                <a:latin typeface="Menlo" panose="020B0609030804020204" pitchFamily="49" charset="0"/>
              </a:rPr>
              <a:t>维护，支持</a:t>
            </a:r>
            <a:r>
              <a:rPr lang="en-US" altLang="zh-CN" sz="1600" b="0" dirty="0">
                <a:effectLst/>
                <a:latin typeface="Menlo" panose="020B0609030804020204" pitchFamily="49" charset="0"/>
              </a:rPr>
              <a:t>push pop</a:t>
            </a:r>
          </a:p>
        </p:txBody>
      </p:sp>
    </p:spTree>
    <p:extLst>
      <p:ext uri="{BB962C8B-B14F-4D97-AF65-F5344CB8AC3E}">
        <p14:creationId xmlns:p14="http://schemas.microsoft.com/office/powerpoint/2010/main" val="240887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F69E-E2DD-63FB-3AED-EC0BBDA4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222918A-7F5F-03E0-3239-8208DF48DE99}"/>
              </a:ext>
            </a:extLst>
          </p:cNvPr>
          <p:cNvSpPr/>
          <p:nvPr/>
        </p:nvSpPr>
        <p:spPr>
          <a:xfrm>
            <a:off x="-220208" y="0"/>
            <a:ext cx="224065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64AAD5-E053-111D-5B60-EF1ECCE01E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63530" b="13954"/>
          <a:stretch>
            <a:fillRect/>
          </a:stretch>
        </p:blipFill>
        <p:spPr>
          <a:xfrm>
            <a:off x="-2002960" y="1082937"/>
            <a:ext cx="5098476" cy="469212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C165345-6FC5-C9CD-E11A-71A7D94DB837}"/>
              </a:ext>
            </a:extLst>
          </p:cNvPr>
          <p:cNvSpPr txBox="1"/>
          <p:nvPr/>
        </p:nvSpPr>
        <p:spPr>
          <a:xfrm>
            <a:off x="470121" y="0"/>
            <a:ext cx="12324070" cy="826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zh-CN" sz="4000" dirty="0">
                <a:solidFill>
                  <a:srgbClr val="1A1882"/>
                </a:solidFill>
                <a:ea typeface="思源黑体-粗体 Bold"/>
              </a:rPr>
              <a:t>Y86-64  </a:t>
            </a:r>
            <a:r>
              <a:rPr lang="en-US" altLang="zh-CN" sz="4000" dirty="0" err="1">
                <a:solidFill>
                  <a:srgbClr val="1A1882"/>
                </a:solidFill>
                <a:ea typeface="思源黑体-粗体 Bold"/>
              </a:rPr>
              <a:t>PipeLine</a:t>
            </a:r>
            <a:r>
              <a:rPr lang="en-US" altLang="zh-CN" sz="4000" dirty="0">
                <a:solidFill>
                  <a:srgbClr val="1A1882"/>
                </a:solidFill>
                <a:ea typeface="思源黑体-粗体 Bold"/>
              </a:rPr>
              <a:t> CPU</a:t>
            </a:r>
            <a:endParaRPr lang="en-US" sz="4000" dirty="0">
              <a:solidFill>
                <a:srgbClr val="1A1882"/>
              </a:solidFill>
              <a:ea typeface="思源黑体-粗体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312EC4-2B22-3297-FA02-6BF4DE45DF90}"/>
              </a:ext>
            </a:extLst>
          </p:cNvPr>
          <p:cNvSpPr txBox="1"/>
          <p:nvPr/>
        </p:nvSpPr>
        <p:spPr>
          <a:xfrm>
            <a:off x="306017" y="1054704"/>
            <a:ext cx="5578997" cy="5451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流水线寄存器 </a:t>
            </a:r>
            <a:r>
              <a:rPr lang="en-US" altLang="zh-CN" b="1" dirty="0"/>
              <a:t>Pipeline Registers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定义结构体来保存每个阶段之间的状态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F_reg</a:t>
            </a:r>
            <a:r>
              <a:rPr lang="en-US" altLang="zh-CN" dirty="0"/>
              <a:t> </a:t>
            </a:r>
            <a:r>
              <a:rPr lang="zh-CN" altLang="en-US" dirty="0"/>
              <a:t>保存程序计数器预测值 </a:t>
            </a:r>
            <a:r>
              <a:rPr lang="en-US" altLang="zh-CN" dirty="0" err="1"/>
              <a:t>predPC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 err="1"/>
              <a:t>D_reg</a:t>
            </a:r>
            <a:r>
              <a:rPr lang="en-US" altLang="zh-CN" dirty="0"/>
              <a:t> </a:t>
            </a:r>
            <a:r>
              <a:rPr lang="zh-CN" altLang="en-US" dirty="0"/>
              <a:t>保存</a:t>
            </a:r>
            <a:r>
              <a:rPr lang="en-US" altLang="zh-CN" dirty="0"/>
              <a:t>F</a:t>
            </a:r>
            <a:r>
              <a:rPr lang="zh-CN" altLang="en-US" dirty="0"/>
              <a:t>取出的指令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E_reg</a:t>
            </a:r>
            <a:r>
              <a:rPr lang="en-US" altLang="zh-CN" dirty="0"/>
              <a:t> </a:t>
            </a:r>
            <a:r>
              <a:rPr lang="zh-CN" altLang="en-US" dirty="0"/>
              <a:t>保存</a:t>
            </a:r>
            <a:r>
              <a:rPr lang="en-US" altLang="zh-CN" dirty="0"/>
              <a:t>D</a:t>
            </a:r>
            <a:r>
              <a:rPr lang="zh-CN" altLang="en-US" dirty="0"/>
              <a:t>读出的值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M_reg</a:t>
            </a:r>
            <a:r>
              <a:rPr lang="en-US" altLang="zh-CN" dirty="0"/>
              <a:t> </a:t>
            </a:r>
            <a:r>
              <a:rPr lang="zh-CN" altLang="en-US" dirty="0"/>
              <a:t>保存</a:t>
            </a:r>
            <a:r>
              <a:rPr lang="en-US" altLang="zh-CN" dirty="0"/>
              <a:t>E alu</a:t>
            </a:r>
            <a:r>
              <a:rPr lang="zh-CN" altLang="en-US" dirty="0"/>
              <a:t>结果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W_reg</a:t>
            </a:r>
            <a:r>
              <a:rPr lang="en-US" altLang="zh-CN" dirty="0"/>
              <a:t> </a:t>
            </a:r>
            <a:r>
              <a:rPr lang="zh-CN" altLang="en-US" dirty="0"/>
              <a:t>保存</a:t>
            </a:r>
            <a:r>
              <a:rPr lang="en-US" altLang="zh-CN" dirty="0"/>
              <a:t>M</a:t>
            </a:r>
            <a:r>
              <a:rPr lang="zh-CN" altLang="en-US" dirty="0"/>
              <a:t>访存结果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Hazards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引入 </a:t>
            </a:r>
            <a:r>
              <a:rPr lang="en-US" altLang="zh-CN" b="1" dirty="0"/>
              <a:t>Stall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b="1" dirty="0"/>
              <a:t>Bubble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 </a:t>
            </a:r>
            <a:r>
              <a:rPr lang="en-US" altLang="zh-CN" dirty="0"/>
              <a:t>E </a:t>
            </a:r>
            <a:r>
              <a:rPr lang="zh-CN" altLang="en-US" dirty="0"/>
              <a:t>需要用到 </a:t>
            </a:r>
            <a:r>
              <a:rPr lang="en-US" altLang="zh-CN" dirty="0"/>
              <a:t>M </a:t>
            </a:r>
            <a:r>
              <a:rPr lang="zh-CN" altLang="en-US" dirty="0"/>
              <a:t>加载的数据时，暂停</a:t>
            </a: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并向</a:t>
            </a:r>
            <a:r>
              <a:rPr lang="en-US" altLang="zh-CN" dirty="0"/>
              <a:t>E</a:t>
            </a:r>
            <a:r>
              <a:rPr lang="zh-CN" altLang="en-US" dirty="0"/>
              <a:t>插入气泡；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采用总是跳转策略。如果</a:t>
            </a:r>
            <a:r>
              <a:rPr lang="en-US" altLang="zh-CN" dirty="0"/>
              <a:t>E</a:t>
            </a:r>
            <a:r>
              <a:rPr lang="zh-CN" altLang="en-US" dirty="0"/>
              <a:t>发现条件不满足，取消</a:t>
            </a:r>
            <a:r>
              <a:rPr lang="en-US" altLang="zh-CN" dirty="0"/>
              <a:t>D</a:t>
            </a:r>
            <a:r>
              <a:rPr lang="zh-CN" altLang="en-US" dirty="0"/>
              <a:t>和</a:t>
            </a:r>
            <a:r>
              <a:rPr lang="en-US" altLang="zh-CN" dirty="0"/>
              <a:t>E</a:t>
            </a:r>
            <a:r>
              <a:rPr lang="zh-CN" altLang="en-US" dirty="0"/>
              <a:t>的指令（注入气泡），并修正</a:t>
            </a:r>
            <a:r>
              <a:rPr lang="en-US" altLang="zh-CN" dirty="0"/>
              <a:t>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2F97E6-00C4-C72D-C363-67329237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43" y="0"/>
            <a:ext cx="5722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rcRect t="6451" r="25394" b="71438"/>
          <a:stretch>
            <a:fillRect/>
          </a:stretch>
        </p:blipFill>
        <p:spPr>
          <a:xfrm>
            <a:off x="0" y="8445"/>
            <a:ext cx="12192000" cy="121847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B8BEA5-9CEC-C6B5-DD3F-31D739FD6720}"/>
              </a:ext>
            </a:extLst>
          </p:cNvPr>
          <p:cNvGrpSpPr/>
          <p:nvPr/>
        </p:nvGrpSpPr>
        <p:grpSpPr>
          <a:xfrm>
            <a:off x="9942784" y="102403"/>
            <a:ext cx="2004780" cy="1469658"/>
            <a:chOff x="14137830" y="4136507"/>
            <a:chExt cx="3007170" cy="220448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2273" r="710"/>
            <a:stretch>
              <a:fillRect/>
            </a:stretch>
          </p:blipFill>
          <p:spPr>
            <a:xfrm>
              <a:off x="15108050" y="4136507"/>
              <a:ext cx="2036950" cy="220448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37830" y="4578266"/>
              <a:ext cx="2746935" cy="1097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Helveticish Bold"/>
                </a:rPr>
                <a:t>0</a:t>
              </a: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1</a:t>
              </a:r>
            </a:p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SEQ</a:t>
              </a:r>
              <a:endParaRPr lang="en-US" sz="2000" dirty="0">
                <a:solidFill>
                  <a:srgbClr val="FFFFFF"/>
                </a:solidFill>
                <a:latin typeface="Helveticish Bold"/>
              </a:endParaRPr>
            </a:p>
          </p:txBody>
        </p:sp>
      </p:grpSp>
      <p:sp>
        <p:nvSpPr>
          <p:cNvPr id="3" name="TextBox 20">
            <a:extLst>
              <a:ext uri="{FF2B5EF4-FFF2-40B4-BE49-F238E27FC236}">
                <a16:creationId xmlns:a16="http://schemas.microsoft.com/office/drawing/2014/main" id="{C899ACAA-E96F-5DCB-0A1E-B2C7E6CF5CBB}"/>
              </a:ext>
            </a:extLst>
          </p:cNvPr>
          <p:cNvSpPr txBox="1"/>
          <p:nvPr/>
        </p:nvSpPr>
        <p:spPr>
          <a:xfrm>
            <a:off x="1056340" y="407366"/>
            <a:ext cx="7887244" cy="44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600" dirty="0">
                <a:solidFill>
                  <a:srgbClr val="000000"/>
                </a:solidFill>
                <a:ea typeface="思源黑体-粗体 Bold"/>
              </a:rPr>
              <a:t>SEQ-CPU</a:t>
            </a:r>
            <a:r>
              <a:rPr lang="zh-CN" altLang="en-US" sz="3600" dirty="0">
                <a:solidFill>
                  <a:srgbClr val="000000"/>
                </a:solidFill>
                <a:ea typeface="思源黑体-粗体 Bold"/>
              </a:rPr>
              <a:t>：本质上就是一个</a:t>
            </a:r>
            <a:r>
              <a:rPr lang="en-US" altLang="zh-CN" sz="3600" dirty="0">
                <a:solidFill>
                  <a:srgbClr val="000000"/>
                </a:solidFill>
                <a:ea typeface="思源黑体-粗体 Bold"/>
              </a:rPr>
              <a:t>switch</a:t>
            </a:r>
            <a:endParaRPr lang="en-US" sz="3600" dirty="0">
              <a:solidFill>
                <a:srgbClr val="000000"/>
              </a:solidFill>
              <a:ea typeface="思源黑体-粗体 Bol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91FE10-B5CA-DAB9-6F4E-738598791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225" y="2104806"/>
            <a:ext cx="7855559" cy="3402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4BAD-BDD9-FAE3-E3D1-50B45B86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37E90F-A809-9570-916A-484ACCB4BC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6451" r="25394" b="71438"/>
          <a:stretch>
            <a:fillRect/>
          </a:stretch>
        </p:blipFill>
        <p:spPr>
          <a:xfrm>
            <a:off x="0" y="8445"/>
            <a:ext cx="12192000" cy="121847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3D9102D-2779-7CB3-B111-C558531D8D38}"/>
              </a:ext>
            </a:extLst>
          </p:cNvPr>
          <p:cNvGrpSpPr/>
          <p:nvPr/>
        </p:nvGrpSpPr>
        <p:grpSpPr>
          <a:xfrm>
            <a:off x="9942784" y="102403"/>
            <a:ext cx="2004780" cy="1469658"/>
            <a:chOff x="14137830" y="4136507"/>
            <a:chExt cx="3007170" cy="2204487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7AF2CC9-6ECB-975A-3D55-B1EFF549D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2273" r="710"/>
            <a:stretch>
              <a:fillRect/>
            </a:stretch>
          </p:blipFill>
          <p:spPr>
            <a:xfrm>
              <a:off x="15108050" y="4136507"/>
              <a:ext cx="2036950" cy="2204487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8D5A472-EA95-544B-01B6-562767F26949}"/>
                </a:ext>
              </a:extLst>
            </p:cNvPr>
            <p:cNvSpPr txBox="1"/>
            <p:nvPr/>
          </p:nvSpPr>
          <p:spPr>
            <a:xfrm>
              <a:off x="14137830" y="4578266"/>
              <a:ext cx="2746935" cy="1097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Helveticish Bold"/>
                </a:rPr>
                <a:t>0</a:t>
              </a: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1</a:t>
              </a:r>
            </a:p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SEQ</a:t>
              </a:r>
              <a:endParaRPr lang="en-US" sz="2000" dirty="0">
                <a:solidFill>
                  <a:srgbClr val="FFFFFF"/>
                </a:solidFill>
                <a:latin typeface="Helveticish Bold"/>
              </a:endParaRPr>
            </a:p>
          </p:txBody>
        </p:sp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737A3658-EAFD-7072-AD83-9A6A5EAFEB60}"/>
              </a:ext>
            </a:extLst>
          </p:cNvPr>
          <p:cNvSpPr txBox="1"/>
          <p:nvPr/>
        </p:nvSpPr>
        <p:spPr>
          <a:xfrm>
            <a:off x="6320409" y="506700"/>
            <a:ext cx="7887244" cy="44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600" dirty="0">
                <a:solidFill>
                  <a:srgbClr val="000000"/>
                </a:solidFill>
                <a:ea typeface="思源黑体-粗体 Bold"/>
              </a:rPr>
              <a:t>SEQ-CPU</a:t>
            </a:r>
            <a:r>
              <a:rPr lang="zh-CN" altLang="en-US" sz="3600" dirty="0">
                <a:solidFill>
                  <a:srgbClr val="000000"/>
                </a:solidFill>
                <a:ea typeface="思源黑体-粗体 Bold"/>
              </a:rPr>
              <a:t>：内存处理</a:t>
            </a:r>
            <a:endParaRPr lang="en-US" sz="3600" dirty="0">
              <a:solidFill>
                <a:srgbClr val="000000"/>
              </a:solidFill>
              <a:ea typeface="思源黑体-粗体 Bold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6BAC8B-57B2-A712-74D5-8260BA24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9618" y="-357540"/>
            <a:ext cx="5160722" cy="75730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3DDBCC-1565-F6CE-4F13-42767D740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765" y="1399086"/>
            <a:ext cx="7772400" cy="46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4829-F7B0-79FE-2FE2-E22B5250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2C0011-B53B-A089-81BF-629DF1BA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6451" r="25394" b="71438"/>
          <a:stretch>
            <a:fillRect/>
          </a:stretch>
        </p:blipFill>
        <p:spPr>
          <a:xfrm>
            <a:off x="0" y="8445"/>
            <a:ext cx="12192000" cy="121847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8091289-2BCC-6C82-0C22-B175EF24DF6B}"/>
              </a:ext>
            </a:extLst>
          </p:cNvPr>
          <p:cNvGrpSpPr/>
          <p:nvPr/>
        </p:nvGrpSpPr>
        <p:grpSpPr>
          <a:xfrm>
            <a:off x="9942784" y="102403"/>
            <a:ext cx="2004780" cy="1469658"/>
            <a:chOff x="14137830" y="4136507"/>
            <a:chExt cx="3007170" cy="2204487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F0C3080-B9B5-6789-5C3F-D3944CBA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2273" r="710"/>
            <a:stretch>
              <a:fillRect/>
            </a:stretch>
          </p:blipFill>
          <p:spPr>
            <a:xfrm>
              <a:off x="15108050" y="4136507"/>
              <a:ext cx="2036950" cy="2204487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4B35DE0-C80B-363E-A21A-4569A113539B}"/>
                </a:ext>
              </a:extLst>
            </p:cNvPr>
            <p:cNvSpPr txBox="1"/>
            <p:nvPr/>
          </p:nvSpPr>
          <p:spPr>
            <a:xfrm>
              <a:off x="14137830" y="4578266"/>
              <a:ext cx="2746935" cy="1097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Helveticish Bold"/>
                </a:rPr>
                <a:t>0</a:t>
              </a: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1</a:t>
              </a:r>
            </a:p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SEQ</a:t>
              </a:r>
              <a:endParaRPr lang="en-US" sz="2000" dirty="0">
                <a:solidFill>
                  <a:srgbClr val="FFFFFF"/>
                </a:solidFill>
                <a:latin typeface="Helveticish Bold"/>
              </a:endParaRPr>
            </a:p>
          </p:txBody>
        </p:sp>
      </p:grpSp>
      <p:sp>
        <p:nvSpPr>
          <p:cNvPr id="3" name="TextBox 20">
            <a:extLst>
              <a:ext uri="{FF2B5EF4-FFF2-40B4-BE49-F238E27FC236}">
                <a16:creationId xmlns:a16="http://schemas.microsoft.com/office/drawing/2014/main" id="{957F0073-4E79-719B-A25E-E1A3AC600517}"/>
              </a:ext>
            </a:extLst>
          </p:cNvPr>
          <p:cNvSpPr txBox="1"/>
          <p:nvPr/>
        </p:nvSpPr>
        <p:spPr>
          <a:xfrm>
            <a:off x="7630035" y="2981633"/>
            <a:ext cx="7887244" cy="44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600" dirty="0">
                <a:solidFill>
                  <a:srgbClr val="000000"/>
                </a:solidFill>
                <a:ea typeface="思源黑体-粗体 Bold"/>
              </a:rPr>
              <a:t>SEQ-CPU</a:t>
            </a:r>
            <a:r>
              <a:rPr lang="zh-CN" altLang="en-US" sz="3600" dirty="0">
                <a:solidFill>
                  <a:srgbClr val="000000"/>
                </a:solidFill>
                <a:ea typeface="思源黑体-粗体 Bold"/>
              </a:rPr>
              <a:t>：指令操作</a:t>
            </a:r>
            <a:endParaRPr lang="en-US" sz="3600" dirty="0">
              <a:solidFill>
                <a:srgbClr val="000000"/>
              </a:solidFill>
              <a:ea typeface="思源黑体-粗体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C3E8B96-AF07-6F5A-E937-D8F92F3E0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65" y="23374"/>
            <a:ext cx="7772400" cy="68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47912-1F8D-2EE8-4DC6-BB7BABB1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B80036-A476-FC53-F123-7C43C2B0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6451" r="25394" b="71438"/>
          <a:stretch>
            <a:fillRect/>
          </a:stretch>
        </p:blipFill>
        <p:spPr>
          <a:xfrm>
            <a:off x="0" y="8445"/>
            <a:ext cx="12192000" cy="121847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C47C7E8D-F859-79B4-20D6-546500B3817C}"/>
              </a:ext>
            </a:extLst>
          </p:cNvPr>
          <p:cNvGrpSpPr/>
          <p:nvPr/>
        </p:nvGrpSpPr>
        <p:grpSpPr>
          <a:xfrm>
            <a:off x="9942784" y="102403"/>
            <a:ext cx="2004780" cy="1469658"/>
            <a:chOff x="14137830" y="4136507"/>
            <a:chExt cx="3007170" cy="2204487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6BA7FCDB-DFDF-15C1-238D-A9EE4F31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2273" r="710"/>
            <a:stretch>
              <a:fillRect/>
            </a:stretch>
          </p:blipFill>
          <p:spPr>
            <a:xfrm>
              <a:off x="15108050" y="4136507"/>
              <a:ext cx="2036950" cy="2204487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D45DF69-4E01-02DB-D43E-310AF031AB9A}"/>
                </a:ext>
              </a:extLst>
            </p:cNvPr>
            <p:cNvSpPr txBox="1"/>
            <p:nvPr/>
          </p:nvSpPr>
          <p:spPr>
            <a:xfrm>
              <a:off x="14137830" y="4578266"/>
              <a:ext cx="2746935" cy="1097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Helveticish Bold"/>
                </a:rPr>
                <a:t>0</a:t>
              </a: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1</a:t>
              </a:r>
            </a:p>
            <a:p>
              <a:pPr algn="r">
                <a:lnSpc>
                  <a:spcPts val="3000"/>
                </a:lnSpc>
                <a:spcBef>
                  <a:spcPct val="0"/>
                </a:spcBef>
              </a:pPr>
              <a:r>
                <a:rPr lang="en-US" altLang="zh-CN" sz="2000" dirty="0">
                  <a:solidFill>
                    <a:srgbClr val="FFFFFF"/>
                  </a:solidFill>
                  <a:latin typeface="Helveticish Bold"/>
                </a:rPr>
                <a:t>SEQ</a:t>
              </a:r>
              <a:endParaRPr lang="en-US" sz="2000" dirty="0">
                <a:solidFill>
                  <a:srgbClr val="FFFFFF"/>
                </a:solidFill>
                <a:latin typeface="Helveticish Bold"/>
              </a:endParaRPr>
            </a:p>
          </p:txBody>
        </p:sp>
      </p:grpSp>
      <p:sp>
        <p:nvSpPr>
          <p:cNvPr id="3" name="TextBox 20">
            <a:extLst>
              <a:ext uri="{FF2B5EF4-FFF2-40B4-BE49-F238E27FC236}">
                <a16:creationId xmlns:a16="http://schemas.microsoft.com/office/drawing/2014/main" id="{3D55F6E1-C60D-5648-C215-672F60AAAC04}"/>
              </a:ext>
            </a:extLst>
          </p:cNvPr>
          <p:cNvSpPr txBox="1"/>
          <p:nvPr/>
        </p:nvSpPr>
        <p:spPr>
          <a:xfrm>
            <a:off x="7632525" y="2981633"/>
            <a:ext cx="7887244" cy="44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600" dirty="0">
                <a:solidFill>
                  <a:srgbClr val="000000"/>
                </a:solidFill>
                <a:ea typeface="思源黑体-粗体 Bold"/>
              </a:rPr>
              <a:t>SEQ-CPU</a:t>
            </a:r>
            <a:r>
              <a:rPr lang="zh-CN" altLang="en-US" sz="3600" dirty="0">
                <a:solidFill>
                  <a:srgbClr val="000000"/>
                </a:solidFill>
                <a:ea typeface="思源黑体-粗体 Bold"/>
              </a:rPr>
              <a:t>：核心</a:t>
            </a:r>
            <a:endParaRPr lang="en-US" sz="3600" dirty="0">
              <a:solidFill>
                <a:srgbClr val="000000"/>
              </a:solidFill>
              <a:ea typeface="思源黑体-粗体 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4CC4C7-E4B0-AA0D-0AAD-F3CDDCCD6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61" y="-123475"/>
            <a:ext cx="6343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0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2594</Words>
  <Application>Microsoft Macintosh PowerPoint</Application>
  <PresentationFormat>宽屏</PresentationFormat>
  <Paragraphs>242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SimHei</vt:lpstr>
      <vt:lpstr>思源黑体-粗体</vt:lpstr>
      <vt:lpstr>思源黑体-粗体 Bold</vt:lpstr>
      <vt:lpstr>Helveticish Bold</vt:lpstr>
      <vt:lpstr>Arial</vt:lpstr>
      <vt:lpstr>Menlo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123</cp:revision>
  <dcterms:created xsi:type="dcterms:W3CDTF">2025-11-20T08:23:36Z</dcterms:created>
  <dcterms:modified xsi:type="dcterms:W3CDTF">2025-11-27T17:54:22Z</dcterms:modified>
</cp:coreProperties>
</file>